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71" r:id="rId11"/>
    <p:sldId id="265" r:id="rId12"/>
    <p:sldId id="266" r:id="rId13"/>
    <p:sldId id="267" r:id="rId14"/>
    <p:sldId id="268" r:id="rId15"/>
    <p:sldId id="269" r:id="rId16"/>
    <p:sldId id="270" r:id="rId17"/>
  </p:sldIdLst>
  <p:sldSz cx="9144000" cy="5143500" type="screen16x9"/>
  <p:notesSz cx="6858000" cy="9144000"/>
  <p:embeddedFontLst>
    <p:embeddedFont>
      <p:font typeface="Montserrat SemiBold" panose="000007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g8XEvZIASx67SnMotkd8u0Njr2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p:scale>
          <a:sx n="100" d="100"/>
          <a:sy n="100" d="100"/>
        </p:scale>
        <p:origin x="735" y="22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25777057-1095-3942-1F61-981E94B1D22D}"/>
            </a:ext>
          </a:extLst>
        </p:cNvPr>
        <p:cNvGrpSpPr/>
        <p:nvPr/>
      </p:nvGrpSpPr>
      <p:grpSpPr>
        <a:xfrm>
          <a:off x="0" y="0"/>
          <a:ext cx="0" cy="0"/>
          <a:chOff x="0" y="0"/>
          <a:chExt cx="0" cy="0"/>
        </a:xfrm>
      </p:grpSpPr>
      <p:sp>
        <p:nvSpPr>
          <p:cNvPr id="101" name="Google Shape;101;p10:notes">
            <a:extLst>
              <a:ext uri="{FF2B5EF4-FFF2-40B4-BE49-F238E27FC236}">
                <a16:creationId xmlns:a16="http://schemas.microsoft.com/office/drawing/2014/main" id="{016B8C64-20D3-8212-ED7C-F30AAA702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a:extLst>
              <a:ext uri="{FF2B5EF4-FFF2-40B4-BE49-F238E27FC236}">
                <a16:creationId xmlns:a16="http://schemas.microsoft.com/office/drawing/2014/main" id="{EB3837B0-23A6-5F49-5E3B-710DE09268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5810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2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2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2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2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anoopkunchukuttan/indic_nlp_corpu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drive.google.com/file/d/1Z0VMRS026JzrETbwyWirto31524bPR7L/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55" name="Google Shape;55;p1"/>
          <p:cNvSpPr txBox="1"/>
          <p:nvPr/>
        </p:nvSpPr>
        <p:spPr>
          <a:xfrm>
            <a:off x="349050" y="322107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Name : Team V</a:t>
            </a:r>
            <a:endParaRPr sz="1800" b="0" i="0" u="none" strike="noStrike" cap="none" dirty="0">
              <a:solidFill>
                <a:srgbClr val="202729"/>
              </a:solidFill>
              <a:latin typeface="Montserrat SemiBold"/>
              <a:ea typeface="Montserrat SemiBold"/>
              <a:cs typeface="Montserrat SemiBold"/>
              <a:sym typeface="Montserrat SemiBold"/>
            </a:endParaRPr>
          </a:p>
        </p:txBody>
      </p:sp>
      <p:sp>
        <p:nvSpPr>
          <p:cNvPr id="56" name="Google Shape;56;p1"/>
          <p:cNvSpPr txBox="1"/>
          <p:nvPr/>
        </p:nvSpPr>
        <p:spPr>
          <a:xfrm>
            <a:off x="383100" y="4170889"/>
            <a:ext cx="8520600" cy="86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Which domain does your idea address? (Agriculture / Healthcare / Skilling / Education):  Healthcare</a:t>
            </a:r>
            <a:endParaRPr sz="1500" b="0" i="0" u="none" strike="noStrike" cap="none" dirty="0">
              <a:solidFill>
                <a:srgbClr val="202729"/>
              </a:solidFill>
              <a:latin typeface="Montserrat SemiBold"/>
              <a:ea typeface="Montserrat SemiBold"/>
              <a:cs typeface="Montserrat SemiBold"/>
              <a:sym typeface="Montserrat SemiBold"/>
            </a:endParaRPr>
          </a:p>
        </p:txBody>
      </p:sp>
      <p:sp>
        <p:nvSpPr>
          <p:cNvPr id="57" name="Google Shape;57;p1"/>
          <p:cNvSpPr txBox="1"/>
          <p:nvPr/>
        </p:nvSpPr>
        <p:spPr>
          <a:xfrm>
            <a:off x="364538" y="3695833"/>
            <a:ext cx="8520600" cy="443700"/>
          </a:xfrm>
          <a:prstGeom prst="rect">
            <a:avLst/>
          </a:prstGeom>
          <a:noFill/>
          <a:ln>
            <a:noFill/>
          </a:ln>
        </p:spPr>
        <p:txBody>
          <a:bodyPr spcFirstLastPara="1" wrap="square" lIns="91425" tIns="91425" rIns="91425" bIns="91425" anchor="t" anchorCtr="0">
            <a:normAutofit/>
          </a:bodyPr>
          <a:lstStyle/>
          <a:p>
            <a:pPr marL="0" marR="0" lvl="0" indent="0" algn="l" rtl="0">
              <a:lnSpc>
                <a:spcPct val="80000"/>
              </a:lnSpc>
              <a:spcBef>
                <a:spcPts val="0"/>
              </a:spcBef>
              <a:spcAft>
                <a:spcPts val="0"/>
              </a:spcAft>
              <a:buClr>
                <a:srgbClr val="000000"/>
              </a:buClr>
              <a:buSzPts val="1800"/>
              <a:buFont typeface="Arial"/>
              <a:buNone/>
            </a:pPr>
            <a:r>
              <a:rPr lang="en-GB" sz="1800" b="0" i="0" u="none" strike="noStrike" cap="none" dirty="0">
                <a:solidFill>
                  <a:srgbClr val="202729"/>
                </a:solidFill>
                <a:latin typeface="Montserrat SemiBold"/>
                <a:ea typeface="Montserrat SemiBold"/>
                <a:cs typeface="Montserrat SemiBold"/>
                <a:sym typeface="Montserrat SemiBold"/>
              </a:rPr>
              <a:t>Team Leader Name : Pranjal Mishra</a:t>
            </a:r>
            <a:endParaRPr sz="1800" b="0" i="0" u="none" strike="noStrike" cap="none" dirty="0">
              <a:solidFill>
                <a:srgbClr val="202729"/>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FD02D40-A9C6-F7FD-6986-BF2A48C8A0DD}"/>
            </a:ext>
          </a:extLst>
        </p:cNvPr>
        <p:cNvGrpSpPr/>
        <p:nvPr/>
      </p:nvGrpSpPr>
      <p:grpSpPr>
        <a:xfrm>
          <a:off x="0" y="0"/>
          <a:ext cx="0" cy="0"/>
          <a:chOff x="0" y="0"/>
          <a:chExt cx="0" cy="0"/>
        </a:xfrm>
      </p:grpSpPr>
      <p:pic>
        <p:nvPicPr>
          <p:cNvPr id="104" name="Google Shape;104;p10">
            <a:extLst>
              <a:ext uri="{FF2B5EF4-FFF2-40B4-BE49-F238E27FC236}">
                <a16:creationId xmlns:a16="http://schemas.microsoft.com/office/drawing/2014/main" id="{7BB40E78-298F-D453-7456-57BDFDF6981C}"/>
              </a:ext>
            </a:extLst>
          </p:cNvPr>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3" name="TextBox 2">
            <a:extLst>
              <a:ext uri="{FF2B5EF4-FFF2-40B4-BE49-F238E27FC236}">
                <a16:creationId xmlns:a16="http://schemas.microsoft.com/office/drawing/2014/main" id="{759E9827-B342-4983-2CEC-EF76E7DDA186}"/>
              </a:ext>
            </a:extLst>
          </p:cNvPr>
          <p:cNvSpPr txBox="1"/>
          <p:nvPr/>
        </p:nvSpPr>
        <p:spPr>
          <a:xfrm>
            <a:off x="283335" y="726640"/>
            <a:ext cx="8079346" cy="3539430"/>
          </a:xfrm>
          <a:prstGeom prst="rect">
            <a:avLst/>
          </a:prstGeom>
          <a:noFill/>
        </p:spPr>
        <p:txBody>
          <a:bodyPr wrap="square">
            <a:spAutoFit/>
          </a:bodyPr>
          <a:lstStyle/>
          <a:p>
            <a:pPr algn="just">
              <a:buFont typeface="Arial" panose="020B0604020202020204" pitchFamily="34" charset="0"/>
              <a:buChar char="•"/>
            </a:pPr>
            <a:r>
              <a:rPr lang="en-US" b="1" dirty="0">
                <a:solidFill>
                  <a:schemeClr val="accent1"/>
                </a:solidFill>
              </a:rPr>
              <a:t>REST APIs</a:t>
            </a:r>
            <a:r>
              <a:rPr lang="en-US" dirty="0">
                <a:solidFill>
                  <a:schemeClr val="accent1"/>
                </a:solidFill>
              </a:rPr>
              <a:t> built with </a:t>
            </a:r>
            <a:r>
              <a:rPr lang="en-US" b="1" dirty="0" err="1">
                <a:solidFill>
                  <a:schemeClr val="accent1"/>
                </a:solidFill>
              </a:rPr>
              <a:t>FastAPI</a:t>
            </a:r>
            <a:r>
              <a:rPr lang="en-US" dirty="0">
                <a:solidFill>
                  <a:schemeClr val="accent1"/>
                </a:solidFill>
              </a:rPr>
              <a:t> and </a:t>
            </a:r>
            <a:r>
              <a:rPr lang="en-US" b="1" dirty="0">
                <a:solidFill>
                  <a:schemeClr val="accent1"/>
                </a:solidFill>
              </a:rPr>
              <a:t>Node.js</a:t>
            </a:r>
            <a:r>
              <a:rPr lang="en-US" dirty="0">
                <a:solidFill>
                  <a:schemeClr val="accent1"/>
                </a:solidFill>
              </a:rPr>
              <a:t>, managing secure communication between app/IVRS and backend.</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Backend services</a:t>
            </a:r>
            <a:r>
              <a:rPr lang="en-US" dirty="0">
                <a:solidFill>
                  <a:schemeClr val="accent1"/>
                </a:solidFill>
              </a:rPr>
              <a:t> hosted on </a:t>
            </a:r>
            <a:r>
              <a:rPr lang="en-US" b="1" dirty="0">
                <a:solidFill>
                  <a:schemeClr val="accent1"/>
                </a:solidFill>
              </a:rPr>
              <a:t>AWS</a:t>
            </a:r>
            <a:r>
              <a:rPr lang="en-US" dirty="0">
                <a:solidFill>
                  <a:schemeClr val="accent1"/>
                </a:solidFill>
              </a:rPr>
              <a:t>, utilizing </a:t>
            </a:r>
            <a:r>
              <a:rPr lang="en-US" b="1" dirty="0">
                <a:solidFill>
                  <a:schemeClr val="accent1"/>
                </a:solidFill>
              </a:rPr>
              <a:t>Amazon S3</a:t>
            </a:r>
            <a:r>
              <a:rPr lang="en-US" dirty="0">
                <a:solidFill>
                  <a:schemeClr val="accent1"/>
                </a:solidFill>
              </a:rPr>
              <a:t> (storage), </a:t>
            </a:r>
            <a:r>
              <a:rPr lang="en-US" b="1" dirty="0">
                <a:solidFill>
                  <a:schemeClr val="accent1"/>
                </a:solidFill>
              </a:rPr>
              <a:t>Amazon RDS/SQLite</a:t>
            </a:r>
            <a:r>
              <a:rPr lang="en-US" dirty="0">
                <a:solidFill>
                  <a:schemeClr val="accent1"/>
                </a:solidFill>
              </a:rPr>
              <a:t> (database), and </a:t>
            </a:r>
            <a:r>
              <a:rPr lang="en-US" b="1" dirty="0">
                <a:solidFill>
                  <a:schemeClr val="accent1"/>
                </a:solidFill>
              </a:rPr>
              <a:t>AWS Lambda</a:t>
            </a:r>
            <a:r>
              <a:rPr lang="en-US" dirty="0">
                <a:solidFill>
                  <a:schemeClr val="accent1"/>
                </a:solidFill>
              </a:rPr>
              <a:t> (event processing).</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UI/UX</a:t>
            </a:r>
            <a:r>
              <a:rPr lang="en-US" dirty="0">
                <a:solidFill>
                  <a:schemeClr val="accent1"/>
                </a:solidFill>
              </a:rPr>
              <a:t> designed using </a:t>
            </a:r>
            <a:r>
              <a:rPr lang="en-US" b="1" dirty="0">
                <a:solidFill>
                  <a:schemeClr val="accent1"/>
                </a:solidFill>
              </a:rPr>
              <a:t>Jetpack Compose</a:t>
            </a:r>
            <a:r>
              <a:rPr lang="en-US" dirty="0">
                <a:solidFill>
                  <a:schemeClr val="accent1"/>
                </a:solidFill>
              </a:rPr>
              <a:t>, focused on accessibility and ease of use.</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Security</a:t>
            </a:r>
            <a:r>
              <a:rPr lang="en-US" dirty="0">
                <a:solidFill>
                  <a:schemeClr val="accent1"/>
                </a:solidFill>
              </a:rPr>
              <a:t> ensured with </a:t>
            </a:r>
            <a:r>
              <a:rPr lang="en-US" b="1" dirty="0">
                <a:solidFill>
                  <a:schemeClr val="accent1"/>
                </a:solidFill>
              </a:rPr>
              <a:t>JWT</a:t>
            </a:r>
            <a:r>
              <a:rPr lang="en-US" dirty="0">
                <a:solidFill>
                  <a:schemeClr val="accent1"/>
                </a:solidFill>
              </a:rPr>
              <a:t> and </a:t>
            </a:r>
            <a:r>
              <a:rPr lang="en-US" b="1" dirty="0">
                <a:solidFill>
                  <a:schemeClr val="accent1"/>
                </a:solidFill>
              </a:rPr>
              <a:t>OAuth 2.0</a:t>
            </a:r>
            <a:r>
              <a:rPr lang="en-US" dirty="0">
                <a:solidFill>
                  <a:schemeClr val="accent1"/>
                </a:solidFill>
              </a:rPr>
              <a:t> for secure user identification and role-based access.</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Monitoring</a:t>
            </a:r>
            <a:r>
              <a:rPr lang="en-US" dirty="0">
                <a:solidFill>
                  <a:schemeClr val="accent1"/>
                </a:solidFill>
              </a:rPr>
              <a:t> through </a:t>
            </a:r>
            <a:r>
              <a:rPr lang="en-US" b="1" dirty="0">
                <a:solidFill>
                  <a:schemeClr val="accent1"/>
                </a:solidFill>
              </a:rPr>
              <a:t>Prometheus</a:t>
            </a:r>
            <a:r>
              <a:rPr lang="en-US" dirty="0">
                <a:solidFill>
                  <a:schemeClr val="accent1"/>
                </a:solidFill>
              </a:rPr>
              <a:t> and </a:t>
            </a:r>
            <a:r>
              <a:rPr lang="en-US" b="1" dirty="0">
                <a:solidFill>
                  <a:schemeClr val="accent1"/>
                </a:solidFill>
              </a:rPr>
              <a:t>Grafana</a:t>
            </a:r>
            <a:r>
              <a:rPr lang="en-US" dirty="0">
                <a:solidFill>
                  <a:schemeClr val="accent1"/>
                </a:solidFill>
              </a:rPr>
              <a:t> to track system health and performance.</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Containerized deployment</a:t>
            </a:r>
            <a:r>
              <a:rPr lang="en-US" dirty="0">
                <a:solidFill>
                  <a:schemeClr val="accent1"/>
                </a:solidFill>
              </a:rPr>
              <a:t> using </a:t>
            </a:r>
            <a:r>
              <a:rPr lang="en-US" b="1" dirty="0">
                <a:solidFill>
                  <a:schemeClr val="accent1"/>
                </a:solidFill>
              </a:rPr>
              <a:t>Docker</a:t>
            </a:r>
            <a:r>
              <a:rPr lang="en-US" dirty="0">
                <a:solidFill>
                  <a:schemeClr val="accent1"/>
                </a:solidFill>
              </a:rPr>
              <a:t> and </a:t>
            </a:r>
            <a:r>
              <a:rPr lang="en-US" b="1" dirty="0">
                <a:solidFill>
                  <a:schemeClr val="accent1"/>
                </a:solidFill>
              </a:rPr>
              <a:t>AWS ECS</a:t>
            </a:r>
            <a:r>
              <a:rPr lang="en-US" dirty="0">
                <a:solidFill>
                  <a:schemeClr val="accent1"/>
                </a:solidFill>
              </a:rPr>
              <a:t> for easy scalability.</a:t>
            </a:r>
          </a:p>
          <a:p>
            <a:pPr algn="just">
              <a:buFont typeface="Arial" panose="020B0604020202020204" pitchFamily="34" charset="0"/>
              <a:buChar char="•"/>
            </a:pPr>
            <a:endParaRPr lang="en-US" dirty="0">
              <a:solidFill>
                <a:schemeClr val="accent1"/>
              </a:solidFill>
            </a:endParaRPr>
          </a:p>
          <a:p>
            <a:pPr algn="just">
              <a:buFont typeface="Arial" panose="020B0604020202020204" pitchFamily="34" charset="0"/>
              <a:buChar char="•"/>
            </a:pPr>
            <a:r>
              <a:rPr lang="en-US" b="1" dirty="0">
                <a:solidFill>
                  <a:schemeClr val="accent1"/>
                </a:solidFill>
              </a:rPr>
              <a:t>Model improvement loop</a:t>
            </a:r>
            <a:r>
              <a:rPr lang="en-US" dirty="0">
                <a:solidFill>
                  <a:schemeClr val="accent1"/>
                </a:solidFill>
              </a:rPr>
              <a:t> using anonymized user data and retraining on </a:t>
            </a:r>
            <a:r>
              <a:rPr lang="en-US" b="1" dirty="0">
                <a:solidFill>
                  <a:schemeClr val="accent1"/>
                </a:solidFill>
              </a:rPr>
              <a:t>Hugging Face</a:t>
            </a:r>
            <a:r>
              <a:rPr lang="en-US" dirty="0">
                <a:solidFill>
                  <a:schemeClr val="accent1"/>
                </a:solidFill>
              </a:rPr>
              <a:t>, </a:t>
            </a:r>
            <a:r>
              <a:rPr lang="en-US" b="1" dirty="0">
                <a:solidFill>
                  <a:schemeClr val="accent1"/>
                </a:solidFill>
              </a:rPr>
              <a:t>scikit-learn</a:t>
            </a:r>
            <a:r>
              <a:rPr lang="en-US" dirty="0">
                <a:solidFill>
                  <a:schemeClr val="accent1"/>
                </a:solidFill>
              </a:rPr>
              <a:t>, and </a:t>
            </a:r>
            <a:r>
              <a:rPr lang="en-US" b="1" dirty="0">
                <a:solidFill>
                  <a:schemeClr val="accent1"/>
                </a:solidFill>
              </a:rPr>
              <a:t>pandas</a:t>
            </a:r>
            <a:r>
              <a:rPr lang="en-US" dirty="0">
                <a:solidFill>
                  <a:schemeClr val="accent1"/>
                </a:solidFill>
              </a:rPr>
              <a:t>.</a:t>
            </a:r>
          </a:p>
        </p:txBody>
      </p:sp>
    </p:spTree>
    <p:extLst>
      <p:ext uri="{BB962C8B-B14F-4D97-AF65-F5344CB8AC3E}">
        <p14:creationId xmlns:p14="http://schemas.microsoft.com/office/powerpoint/2010/main" val="173901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1" descr="A black screen with white text&#10;&#10;AI-generated content may be incorrect."/>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1" name="Google Shape;111;p11"/>
          <p:cNvSpPr txBox="1"/>
          <p:nvPr/>
        </p:nvSpPr>
        <p:spPr>
          <a:xfrm>
            <a:off x="268200" y="706450"/>
            <a:ext cx="8520600" cy="60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Provide a high-level architecture diagram or a use-case diagram of your proposed solution</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3" name="Picture 2" descr="A diagram of a solution architecture">
            <a:extLst>
              <a:ext uri="{FF2B5EF4-FFF2-40B4-BE49-F238E27FC236}">
                <a16:creationId xmlns:a16="http://schemas.microsoft.com/office/drawing/2014/main" id="{FC973E0D-DDF4-17B7-0702-5EAB591ADDD6}"/>
              </a:ext>
            </a:extLst>
          </p:cNvPr>
          <p:cNvPicPr>
            <a:picLocks noChangeAspect="1"/>
          </p:cNvPicPr>
          <p:nvPr/>
        </p:nvPicPr>
        <p:blipFill>
          <a:blip r:embed="rId4"/>
          <a:stretch>
            <a:fillRect/>
          </a:stretch>
        </p:blipFill>
        <p:spPr>
          <a:xfrm>
            <a:off x="216684" y="1531083"/>
            <a:ext cx="4883349" cy="3255566"/>
          </a:xfrm>
          <a:prstGeom prst="rect">
            <a:avLst/>
          </a:prstGeom>
        </p:spPr>
      </p:pic>
      <p:pic>
        <p:nvPicPr>
          <p:cNvPr id="5" name="Picture 4" descr="A diagram of a phone">
            <a:extLst>
              <a:ext uri="{FF2B5EF4-FFF2-40B4-BE49-F238E27FC236}">
                <a16:creationId xmlns:a16="http://schemas.microsoft.com/office/drawing/2014/main" id="{1824BB85-C299-5D32-6B50-7436FEBB846D}"/>
              </a:ext>
            </a:extLst>
          </p:cNvPr>
          <p:cNvPicPr>
            <a:picLocks noChangeAspect="1"/>
          </p:cNvPicPr>
          <p:nvPr/>
        </p:nvPicPr>
        <p:blipFill>
          <a:blip r:embed="rId5"/>
          <a:stretch>
            <a:fillRect/>
          </a:stretch>
        </p:blipFill>
        <p:spPr>
          <a:xfrm>
            <a:off x="4758342" y="1862877"/>
            <a:ext cx="4385658" cy="29237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2"/>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17" name="Google Shape;117;p12"/>
          <p:cNvSpPr txBox="1"/>
          <p:nvPr/>
        </p:nvSpPr>
        <p:spPr>
          <a:xfrm>
            <a:off x="311700" y="716275"/>
            <a:ext cx="8520600" cy="553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Please share the wireframes/Mock diagrams of the proposed solution (optional)</a:t>
            </a:r>
            <a:endParaRPr sz="1500" b="0" i="0" u="none" strike="noStrike" cap="none" dirty="0">
              <a:solidFill>
                <a:srgbClr val="616161"/>
              </a:solidFill>
              <a:latin typeface="Montserrat SemiBold"/>
              <a:ea typeface="Montserrat SemiBold"/>
              <a:cs typeface="Montserrat SemiBold"/>
              <a:sym typeface="Montserrat SemiBold"/>
            </a:endParaRPr>
          </a:p>
        </p:txBody>
      </p:sp>
      <p:pic>
        <p:nvPicPr>
          <p:cNvPr id="24" name="Picture 23">
            <a:extLst>
              <a:ext uri="{FF2B5EF4-FFF2-40B4-BE49-F238E27FC236}">
                <a16:creationId xmlns:a16="http://schemas.microsoft.com/office/drawing/2014/main" id="{F8605975-A058-3C62-BC65-DA99274CED28}"/>
              </a:ext>
            </a:extLst>
          </p:cNvPr>
          <p:cNvPicPr>
            <a:picLocks noChangeAspect="1"/>
          </p:cNvPicPr>
          <p:nvPr/>
        </p:nvPicPr>
        <p:blipFill>
          <a:blip r:embed="rId4"/>
          <a:stretch>
            <a:fillRect/>
          </a:stretch>
        </p:blipFill>
        <p:spPr>
          <a:xfrm>
            <a:off x="206885" y="1341213"/>
            <a:ext cx="8730229" cy="33896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3"/>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3" name="Google Shape;123;p13"/>
          <p:cNvSpPr txBox="1"/>
          <p:nvPr/>
        </p:nvSpPr>
        <p:spPr>
          <a:xfrm>
            <a:off x="341751" y="716275"/>
            <a:ext cx="8520600" cy="8058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dirty="0">
                <a:solidFill>
                  <a:schemeClr val="dk1"/>
                </a:solidFill>
                <a:latin typeface="Montserrat SemiBold"/>
                <a:ea typeface="Montserrat SemiBold"/>
                <a:cs typeface="Montserrat SemiBold"/>
                <a:sym typeface="Montserrat SemiBold"/>
              </a:rPr>
              <a:t>What datasets will your solution use? Are they publicly available, synthetic, or user-generated?</a:t>
            </a:r>
            <a:endParaRPr lang="en-US" sz="1500" b="0" i="0" u="none" strike="noStrike" cap="none" dirty="0">
              <a:solidFill>
                <a:srgbClr val="616161"/>
              </a:solidFill>
              <a:latin typeface="Montserrat SemiBold"/>
              <a:ea typeface="Montserrat SemiBold"/>
              <a:cs typeface="Montserrat SemiBold"/>
              <a:sym typeface="Montserrat SemiBold"/>
            </a:endParaRPr>
          </a:p>
        </p:txBody>
      </p:sp>
      <p:sp>
        <p:nvSpPr>
          <p:cNvPr id="5" name="Rectangle 4">
            <a:extLst>
              <a:ext uri="{FF2B5EF4-FFF2-40B4-BE49-F238E27FC236}">
                <a16:creationId xmlns:a16="http://schemas.microsoft.com/office/drawing/2014/main" id="{8DF9D26E-5630-FD98-0444-7CAC81255228}"/>
              </a:ext>
            </a:extLst>
          </p:cNvPr>
          <p:cNvSpPr>
            <a:spLocks noChangeArrowheads="1"/>
          </p:cNvSpPr>
          <p:nvPr/>
        </p:nvSpPr>
        <p:spPr bwMode="auto">
          <a:xfrm>
            <a:off x="386367" y="1820644"/>
            <a:ext cx="3661893"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HMIS (Health Management Information System)</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Public maternal health data from </a:t>
            </a:r>
            <a:r>
              <a:rPr kumimoji="0" lang="en-US" altLang="en-US" b="0" i="0" u="none" strike="noStrike" cap="none" normalizeH="0" baseline="0" dirty="0" err="1">
                <a:ln>
                  <a:noFill/>
                </a:ln>
                <a:solidFill>
                  <a:schemeClr val="accent1"/>
                </a:solidFill>
                <a:effectLst/>
                <a:latin typeface="Arial" panose="020B0604020202020204" pitchFamily="34" charset="0"/>
              </a:rPr>
              <a:t>MoHFW</a:t>
            </a:r>
            <a:r>
              <a:rPr kumimoji="0" lang="en-US" altLang="en-US" b="0" i="0" u="none" strike="noStrike" cap="none" normalizeH="0" baseline="0" dirty="0">
                <a:ln>
                  <a:noFill/>
                </a:ln>
                <a:solidFill>
                  <a:schemeClr val="accent1"/>
                </a:solidFill>
                <a:effectLst/>
                <a:latin typeface="Arial" panose="020B0604020202020204" pitchFamily="34" charset="0"/>
              </a:rPr>
              <a:t> India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hmis.nhp.gov.in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RCH Portal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Reproductive &amp; Child Health statistics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rch.nhm.gov.in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AI4Bharat Datasets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Multilingual speech/text for NLP in Indian languages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 ai4bharat.iitm.ac.in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8B69B96-44E5-E176-1223-F98D7457C297}"/>
              </a:ext>
            </a:extLst>
          </p:cNvPr>
          <p:cNvSpPr txBox="1"/>
          <p:nvPr/>
        </p:nvSpPr>
        <p:spPr>
          <a:xfrm>
            <a:off x="4602051" y="1759337"/>
            <a:ext cx="2999165" cy="289310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Indic NLP / </a:t>
            </a:r>
            <a:r>
              <a:rPr kumimoji="0" lang="en-US" altLang="en-US" b="1" i="0" u="none" strike="noStrike" cap="none" normalizeH="0" baseline="0" dirty="0" err="1">
                <a:ln>
                  <a:noFill/>
                </a:ln>
                <a:solidFill>
                  <a:schemeClr val="tx1"/>
                </a:solidFill>
                <a:effectLst/>
                <a:latin typeface="Arial" panose="020B0604020202020204" pitchFamily="34" charset="0"/>
              </a:rPr>
              <a:t>iNLTK</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Indian language corpus for voice/text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 </a:t>
            </a:r>
            <a:r>
              <a:rPr kumimoji="0" lang="en-US" altLang="en-US" b="0" i="0" u="none" strike="noStrike" cap="none" normalizeH="0" baseline="0" dirty="0">
                <a:ln>
                  <a:noFill/>
                </a:ln>
                <a:solidFill>
                  <a:schemeClr val="accent1"/>
                </a:solidFill>
                <a:effectLst/>
                <a:latin typeface="Arial" panose="020B0604020202020204" pitchFamily="34" charset="0"/>
                <a:hlinkClick r:id="rId4">
                  <a:extLst>
                    <a:ext uri="{A12FA001-AC4F-418D-AE19-62706E023703}">
                      <ahyp:hlinkClr xmlns:ahyp="http://schemas.microsoft.com/office/drawing/2018/hyperlinkcolor" val="tx"/>
                    </a:ext>
                  </a:extLst>
                </a:hlinkClick>
              </a:rPr>
              <a:t>GitHub - Indic NLP</a:t>
            </a:r>
            <a:endParaRPr kumimoji="0" lang="en-US" altLang="en-US"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Synthetic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Simulated user conversations for model training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User-Generated Data</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accent1"/>
                </a:solidFill>
                <a:effectLst/>
                <a:latin typeface="Arial" panose="020B0604020202020204" pitchFamily="34" charset="0"/>
              </a:rPr>
              <a:t>Real app/IVRS inputs (anonymized, with consent)</a:t>
            </a:r>
          </a:p>
        </p:txBody>
      </p:sp>
      <p:sp>
        <p:nvSpPr>
          <p:cNvPr id="9" name="TextBox 8">
            <a:extLst>
              <a:ext uri="{FF2B5EF4-FFF2-40B4-BE49-F238E27FC236}">
                <a16:creationId xmlns:a16="http://schemas.microsoft.com/office/drawing/2014/main" id="{EE2D0091-95C0-F343-484B-DCE634D929CC}"/>
              </a:ext>
            </a:extLst>
          </p:cNvPr>
          <p:cNvSpPr txBox="1"/>
          <p:nvPr/>
        </p:nvSpPr>
        <p:spPr>
          <a:xfrm>
            <a:off x="386367" y="1442798"/>
            <a:ext cx="4625660" cy="322524"/>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500"/>
              <a:buFont typeface="Arial"/>
              <a:buNone/>
            </a:pPr>
            <a:r>
              <a:rPr lang="en-US" sz="1400" b="0" i="0" u="none" strike="noStrike" cap="none" dirty="0">
                <a:solidFill>
                  <a:schemeClr val="accent1"/>
                </a:solidFill>
                <a:latin typeface="Montserrat SemiBold"/>
                <a:ea typeface="Montserrat SemiBold"/>
                <a:cs typeface="Montserrat SemiBold"/>
                <a:sym typeface="Montserrat SemiBold"/>
              </a:rPr>
              <a:t>Yes , Most of them are publicly available.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129" name="Google Shape;129;p15"/>
          <p:cNvSpPr txBox="1"/>
          <p:nvPr/>
        </p:nvSpPr>
        <p:spPr>
          <a:xfrm>
            <a:off x="291539" y="633948"/>
            <a:ext cx="8520600" cy="9570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Does your solution require cloud-based computation, or can it work with on-device processing? If cloud-based, how do you plan to address connectivity challenges and cost constraints?</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10" name="TextBox 9">
            <a:extLst>
              <a:ext uri="{FF2B5EF4-FFF2-40B4-BE49-F238E27FC236}">
                <a16:creationId xmlns:a16="http://schemas.microsoft.com/office/drawing/2014/main" id="{23AF6FAE-F5E9-C9D4-B47C-C2F517DE66CF}"/>
              </a:ext>
            </a:extLst>
          </p:cNvPr>
          <p:cNvSpPr txBox="1"/>
          <p:nvPr/>
        </p:nvSpPr>
        <p:spPr>
          <a:xfrm>
            <a:off x="291539" y="1535140"/>
            <a:ext cx="8311167" cy="3493264"/>
          </a:xfrm>
          <a:prstGeom prst="rect">
            <a:avLst/>
          </a:prstGeom>
          <a:noFill/>
        </p:spPr>
        <p:txBody>
          <a:bodyPr wrap="square">
            <a:spAutoFit/>
          </a:bodyPr>
          <a:lstStyle/>
          <a:p>
            <a:pPr algn="just">
              <a:buNone/>
            </a:pPr>
            <a:r>
              <a:rPr lang="en-US" sz="1300" dirty="0">
                <a:solidFill>
                  <a:schemeClr val="accent1"/>
                </a:solidFill>
              </a:rPr>
              <a:t>Yes, our solution follows a </a:t>
            </a:r>
            <a:r>
              <a:rPr lang="en-US" sz="1300" b="1" dirty="0">
                <a:solidFill>
                  <a:schemeClr val="accent1"/>
                </a:solidFill>
              </a:rPr>
              <a:t>hybrid architecture</a:t>
            </a:r>
            <a:r>
              <a:rPr lang="en-US" sz="1300" dirty="0">
                <a:solidFill>
                  <a:schemeClr val="accent1"/>
                </a:solidFill>
              </a:rPr>
              <a:t> — it supports </a:t>
            </a:r>
            <a:r>
              <a:rPr lang="en-US" sz="1300" b="1" dirty="0">
                <a:solidFill>
                  <a:schemeClr val="accent1"/>
                </a:solidFill>
              </a:rPr>
              <a:t>both on-device processing</a:t>
            </a:r>
            <a:r>
              <a:rPr lang="en-US" sz="1300" dirty="0">
                <a:solidFill>
                  <a:schemeClr val="accent1"/>
                </a:solidFill>
              </a:rPr>
              <a:t> and </a:t>
            </a:r>
            <a:r>
              <a:rPr lang="en-US" sz="1300" b="1" dirty="0">
                <a:solidFill>
                  <a:schemeClr val="accent1"/>
                </a:solidFill>
              </a:rPr>
              <a:t>cloud-based computation</a:t>
            </a:r>
            <a:r>
              <a:rPr lang="en-US" sz="1300" dirty="0">
                <a:solidFill>
                  <a:schemeClr val="accent1"/>
                </a:solidFill>
              </a:rPr>
              <a:t>, depending on the use case and device capabilities.</a:t>
            </a:r>
          </a:p>
          <a:p>
            <a:pPr algn="just">
              <a:buNone/>
            </a:pPr>
            <a:endParaRPr lang="en-US" sz="1300" dirty="0">
              <a:solidFill>
                <a:schemeClr val="accent1"/>
              </a:solidFill>
            </a:endParaRPr>
          </a:p>
          <a:p>
            <a:pPr algn="just">
              <a:buNone/>
            </a:pPr>
            <a:r>
              <a:rPr lang="en-US" sz="1300" b="1" dirty="0">
                <a:solidFill>
                  <a:schemeClr val="accent1"/>
                </a:solidFill>
              </a:rPr>
              <a:t>On-Device Processing</a:t>
            </a:r>
          </a:p>
          <a:p>
            <a:pPr algn="just">
              <a:buNone/>
            </a:pPr>
            <a:endParaRPr lang="en-US" sz="1300" b="1" dirty="0">
              <a:solidFill>
                <a:schemeClr val="accent1"/>
              </a:solidFill>
            </a:endParaRPr>
          </a:p>
          <a:p>
            <a:pPr algn="just">
              <a:buFont typeface="Arial" panose="020B0604020202020204" pitchFamily="34" charset="0"/>
              <a:buChar char="•"/>
            </a:pPr>
            <a:r>
              <a:rPr lang="en-US" sz="1300" dirty="0">
                <a:solidFill>
                  <a:schemeClr val="accent1"/>
                </a:solidFill>
              </a:rPr>
              <a:t>For basic diagnosis, symptom checks, and pregnancy risk assessment, we use </a:t>
            </a:r>
            <a:r>
              <a:rPr lang="en-US" sz="1300" b="1" dirty="0">
                <a:solidFill>
                  <a:schemeClr val="accent1"/>
                </a:solidFill>
              </a:rPr>
              <a:t>lightweight AI models (e.g., TensorFlow Lite, </a:t>
            </a:r>
            <a:r>
              <a:rPr lang="en-US" sz="1300" b="1" dirty="0" err="1">
                <a:solidFill>
                  <a:schemeClr val="accent1"/>
                </a:solidFill>
              </a:rPr>
              <a:t>TinyBERT</a:t>
            </a:r>
            <a:r>
              <a:rPr lang="en-US" sz="1300" b="1" dirty="0">
                <a:solidFill>
                  <a:schemeClr val="accent1"/>
                </a:solidFill>
              </a:rPr>
              <a:t>)</a:t>
            </a:r>
            <a:r>
              <a:rPr lang="en-US" sz="1300" dirty="0">
                <a:solidFill>
                  <a:schemeClr val="accent1"/>
                </a:solidFill>
              </a:rPr>
              <a:t> that run directly on low-end Android smartphones without requiring internet.</a:t>
            </a:r>
          </a:p>
          <a:p>
            <a:pPr algn="just">
              <a:buFont typeface="Arial" panose="020B0604020202020204" pitchFamily="34" charset="0"/>
              <a:buChar char="•"/>
            </a:pPr>
            <a:r>
              <a:rPr lang="en-US" sz="1300" dirty="0">
                <a:solidFill>
                  <a:schemeClr val="accent1"/>
                </a:solidFill>
              </a:rPr>
              <a:t>This ensures </a:t>
            </a:r>
            <a:r>
              <a:rPr lang="en-US" sz="1300" b="1" dirty="0">
                <a:solidFill>
                  <a:schemeClr val="accent1"/>
                </a:solidFill>
              </a:rPr>
              <a:t>offline functionality</a:t>
            </a:r>
            <a:r>
              <a:rPr lang="en-US" sz="1300" dirty="0">
                <a:solidFill>
                  <a:schemeClr val="accent1"/>
                </a:solidFill>
              </a:rPr>
              <a:t>, which is crucial for rural areas with poor or no connectivity.</a:t>
            </a:r>
          </a:p>
          <a:p>
            <a:pPr algn="just">
              <a:buFont typeface="Arial" panose="020B0604020202020204" pitchFamily="34" charset="0"/>
              <a:buChar char="•"/>
            </a:pPr>
            <a:r>
              <a:rPr lang="en-US" sz="1300" dirty="0">
                <a:solidFill>
                  <a:schemeClr val="accent1"/>
                </a:solidFill>
              </a:rPr>
              <a:t>The app uses </a:t>
            </a:r>
            <a:r>
              <a:rPr lang="en-US" sz="1300" b="1" dirty="0">
                <a:solidFill>
                  <a:schemeClr val="accent1"/>
                </a:solidFill>
              </a:rPr>
              <a:t>local storage (Room DB)</a:t>
            </a:r>
            <a:r>
              <a:rPr lang="en-US" sz="1300" dirty="0">
                <a:solidFill>
                  <a:schemeClr val="accent1"/>
                </a:solidFill>
              </a:rPr>
              <a:t> and </a:t>
            </a:r>
            <a:r>
              <a:rPr lang="en-US" sz="1300" b="1" dirty="0" err="1">
                <a:solidFill>
                  <a:schemeClr val="accent1"/>
                </a:solidFill>
              </a:rPr>
              <a:t>WorkManager</a:t>
            </a:r>
            <a:r>
              <a:rPr lang="en-US" sz="1300" dirty="0">
                <a:solidFill>
                  <a:schemeClr val="accent1"/>
                </a:solidFill>
              </a:rPr>
              <a:t> for delayed data synchronization when connectivity is restored.</a:t>
            </a:r>
          </a:p>
          <a:p>
            <a:pPr algn="just">
              <a:buFont typeface="Arial" panose="020B0604020202020204" pitchFamily="34" charset="0"/>
              <a:buChar char="•"/>
            </a:pPr>
            <a:endParaRPr lang="en-US" sz="1300" dirty="0">
              <a:solidFill>
                <a:schemeClr val="accent1"/>
              </a:solidFill>
            </a:endParaRPr>
          </a:p>
          <a:p>
            <a:pPr algn="just">
              <a:buNone/>
            </a:pPr>
            <a:r>
              <a:rPr lang="en-US" sz="1300" b="1" dirty="0">
                <a:solidFill>
                  <a:schemeClr val="accent1"/>
                </a:solidFill>
              </a:rPr>
              <a:t>Cloud-Based Processing</a:t>
            </a:r>
          </a:p>
          <a:p>
            <a:pPr algn="just">
              <a:buNone/>
            </a:pPr>
            <a:endParaRPr lang="en-US" sz="1300" b="1" dirty="0">
              <a:solidFill>
                <a:schemeClr val="accent1"/>
              </a:solidFill>
            </a:endParaRPr>
          </a:p>
          <a:p>
            <a:pPr algn="just">
              <a:buFont typeface="Arial" panose="020B0604020202020204" pitchFamily="34" charset="0"/>
              <a:buChar char="•"/>
            </a:pPr>
            <a:r>
              <a:rPr lang="en-US" sz="1300" dirty="0">
                <a:solidFill>
                  <a:schemeClr val="accent1"/>
                </a:solidFill>
              </a:rPr>
              <a:t>Feature phone users connect via </a:t>
            </a:r>
            <a:r>
              <a:rPr lang="en-US" sz="1300" b="1" dirty="0">
                <a:solidFill>
                  <a:schemeClr val="accent1"/>
                </a:solidFill>
              </a:rPr>
              <a:t>IVR</a:t>
            </a:r>
            <a:r>
              <a:rPr lang="en-US" sz="1300" dirty="0">
                <a:solidFill>
                  <a:schemeClr val="accent1"/>
                </a:solidFill>
              </a:rPr>
              <a:t>, where </a:t>
            </a:r>
            <a:r>
              <a:rPr lang="en-US" sz="1300" b="1" dirty="0">
                <a:solidFill>
                  <a:schemeClr val="accent1"/>
                </a:solidFill>
              </a:rPr>
              <a:t>speech processing (</a:t>
            </a:r>
            <a:r>
              <a:rPr lang="en-US" sz="1300" b="1" dirty="0" err="1">
                <a:solidFill>
                  <a:schemeClr val="accent1"/>
                </a:solidFill>
              </a:rPr>
              <a:t>Vosk</a:t>
            </a:r>
            <a:r>
              <a:rPr lang="en-US" sz="1300" b="1" dirty="0">
                <a:solidFill>
                  <a:schemeClr val="accent1"/>
                </a:solidFill>
              </a:rPr>
              <a:t>/</a:t>
            </a:r>
            <a:r>
              <a:rPr lang="en-US" sz="1300" b="1" dirty="0" err="1">
                <a:solidFill>
                  <a:schemeClr val="accent1"/>
                </a:solidFill>
              </a:rPr>
              <a:t>DeepSpeech</a:t>
            </a:r>
            <a:r>
              <a:rPr lang="en-US" sz="1300" b="1" dirty="0">
                <a:solidFill>
                  <a:schemeClr val="accent1"/>
                </a:solidFill>
              </a:rPr>
              <a:t>)</a:t>
            </a:r>
            <a:r>
              <a:rPr lang="en-US" sz="1300" dirty="0">
                <a:solidFill>
                  <a:schemeClr val="accent1"/>
                </a:solidFill>
              </a:rPr>
              <a:t> and </a:t>
            </a:r>
            <a:r>
              <a:rPr lang="en-US" sz="1300" b="1" dirty="0">
                <a:solidFill>
                  <a:schemeClr val="accent1"/>
                </a:solidFill>
              </a:rPr>
              <a:t>NLP tasks</a:t>
            </a:r>
            <a:r>
              <a:rPr lang="en-US" sz="1300" dirty="0">
                <a:solidFill>
                  <a:schemeClr val="accent1"/>
                </a:solidFill>
              </a:rPr>
              <a:t> are handled in the cloud.</a:t>
            </a:r>
          </a:p>
          <a:p>
            <a:pPr algn="just">
              <a:buFont typeface="Arial" panose="020B0604020202020204" pitchFamily="34" charset="0"/>
              <a:buChar char="•"/>
            </a:pPr>
            <a:r>
              <a:rPr lang="en-US" sz="1300" dirty="0">
                <a:solidFill>
                  <a:schemeClr val="accent1"/>
                </a:solidFill>
              </a:rPr>
              <a:t>Backend logic, language model handling, analytics, and voice synthesis are hosted on </a:t>
            </a:r>
            <a:r>
              <a:rPr lang="en-US" sz="1300" b="1" dirty="0">
                <a:solidFill>
                  <a:schemeClr val="accent1"/>
                </a:solidFill>
              </a:rPr>
              <a:t>AWS services</a:t>
            </a:r>
            <a:r>
              <a:rPr lang="en-US" sz="1300" dirty="0">
                <a:solidFill>
                  <a:schemeClr val="accent1"/>
                </a:solidFill>
              </a:rPr>
              <a:t> such as EC2, Lambda, RDS, and S3.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4"/>
          <p:cNvPicPr preferRelativeResize="0"/>
          <p:nvPr/>
        </p:nvPicPr>
        <p:blipFill rotWithShape="1">
          <a:blip r:embed="rId3">
            <a:alphaModFix/>
          </a:blip>
          <a:srcRect/>
          <a:stretch/>
        </p:blipFill>
        <p:spPr>
          <a:xfrm>
            <a:off x="0" y="10"/>
            <a:ext cx="9144003" cy="5143490"/>
          </a:xfrm>
          <a:prstGeom prst="rect">
            <a:avLst/>
          </a:prstGeom>
          <a:noFill/>
          <a:ln>
            <a:noFill/>
          </a:ln>
        </p:spPr>
      </p:pic>
      <p:sp>
        <p:nvSpPr>
          <p:cNvPr id="135" name="Google Shape;135;p14"/>
          <p:cNvSpPr txBox="1"/>
          <p:nvPr/>
        </p:nvSpPr>
        <p:spPr>
          <a:xfrm>
            <a:off x="204377" y="621830"/>
            <a:ext cx="8520600" cy="2357483"/>
          </a:xfrm>
          <a:prstGeom prst="rect">
            <a:avLst/>
          </a:prstGeom>
          <a:noFill/>
          <a:ln>
            <a:noFill/>
          </a:ln>
        </p:spPr>
        <p:txBody>
          <a:bodyPr spcFirstLastPara="1" wrap="square" lIns="91425" tIns="91425" rIns="91425" bIns="91425" anchor="t" anchorCtr="0">
            <a:normAutofit/>
          </a:bodyPr>
          <a:lstStyle/>
          <a:p>
            <a:pPr>
              <a:buNone/>
            </a:pPr>
            <a:r>
              <a:rPr lang="en-US" b="1" u="sng" dirty="0"/>
              <a:t>Addressing Connectivity and Cost Constraints</a:t>
            </a:r>
          </a:p>
          <a:p>
            <a:pPr>
              <a:buNone/>
            </a:pPr>
            <a:endParaRPr lang="en-US" b="1" dirty="0"/>
          </a:p>
          <a:p>
            <a:pPr>
              <a:buFont typeface="Arial" panose="020B0604020202020204" pitchFamily="34" charset="0"/>
              <a:buChar char="•"/>
            </a:pPr>
            <a:r>
              <a:rPr lang="en-US" dirty="0">
                <a:solidFill>
                  <a:schemeClr val="accent1"/>
                </a:solidFill>
              </a:rPr>
              <a:t>The solution uses </a:t>
            </a:r>
            <a:r>
              <a:rPr lang="en-US" b="1" dirty="0">
                <a:solidFill>
                  <a:schemeClr val="accent1"/>
                </a:solidFill>
              </a:rPr>
              <a:t>smart caching</a:t>
            </a:r>
            <a:r>
              <a:rPr lang="en-US" dirty="0">
                <a:solidFill>
                  <a:schemeClr val="accent1"/>
                </a:solidFill>
              </a:rPr>
              <a:t> and an </a:t>
            </a:r>
            <a:r>
              <a:rPr lang="en-US" b="1" dirty="0">
                <a:solidFill>
                  <a:schemeClr val="accent1"/>
                </a:solidFill>
              </a:rPr>
              <a:t>offline-first design</a:t>
            </a:r>
            <a:r>
              <a:rPr lang="en-US" dirty="0">
                <a:solidFill>
                  <a:schemeClr val="accent1"/>
                </a:solidFill>
              </a:rPr>
              <a:t> to reduce dependence on real-time connectivity.</a:t>
            </a:r>
          </a:p>
          <a:p>
            <a:pPr>
              <a:buFont typeface="Arial" panose="020B0604020202020204" pitchFamily="34" charset="0"/>
              <a:buChar char="•"/>
            </a:pPr>
            <a:r>
              <a:rPr lang="en-US" b="1" dirty="0">
                <a:solidFill>
                  <a:schemeClr val="accent1"/>
                </a:solidFill>
              </a:rPr>
              <a:t>Batch data synchronization</a:t>
            </a:r>
            <a:r>
              <a:rPr lang="en-US" dirty="0">
                <a:solidFill>
                  <a:schemeClr val="accent1"/>
                </a:solidFill>
              </a:rPr>
              <a:t> is performed only when the device regains connectivity, minimizing bandwidth usage.</a:t>
            </a:r>
          </a:p>
          <a:p>
            <a:pPr>
              <a:buFont typeface="Arial" panose="020B0604020202020204" pitchFamily="34" charset="0"/>
              <a:buChar char="•"/>
            </a:pPr>
            <a:r>
              <a:rPr lang="en-US" b="1" dirty="0">
                <a:solidFill>
                  <a:schemeClr val="accent1"/>
                </a:solidFill>
              </a:rPr>
              <a:t>Cost efficiency</a:t>
            </a:r>
            <a:r>
              <a:rPr lang="en-US" dirty="0">
                <a:solidFill>
                  <a:schemeClr val="accent1"/>
                </a:solidFill>
              </a:rPr>
              <a:t> is achieved by leveraging </a:t>
            </a:r>
            <a:r>
              <a:rPr lang="en-US" b="1" dirty="0">
                <a:solidFill>
                  <a:schemeClr val="accent1"/>
                </a:solidFill>
              </a:rPr>
              <a:t>serverless AWS Lambda functions</a:t>
            </a:r>
            <a:r>
              <a:rPr lang="en-US" dirty="0">
                <a:solidFill>
                  <a:schemeClr val="accent1"/>
                </a:solidFill>
              </a:rPr>
              <a:t>, </a:t>
            </a:r>
            <a:r>
              <a:rPr lang="en-US" b="1" dirty="0">
                <a:solidFill>
                  <a:schemeClr val="accent1"/>
                </a:solidFill>
              </a:rPr>
              <a:t>auto-scaling EC2 instances</a:t>
            </a:r>
            <a:r>
              <a:rPr lang="en-US" dirty="0">
                <a:solidFill>
                  <a:schemeClr val="accent1"/>
                </a:solidFill>
              </a:rPr>
              <a:t>, and </a:t>
            </a:r>
            <a:r>
              <a:rPr lang="en-US" b="1" dirty="0">
                <a:solidFill>
                  <a:schemeClr val="accent1"/>
                </a:solidFill>
              </a:rPr>
              <a:t>open-source AI tools</a:t>
            </a:r>
            <a:r>
              <a:rPr lang="en-US" dirty="0">
                <a:solidFill>
                  <a:schemeClr val="accent1"/>
                </a:solidFill>
              </a:rPr>
              <a:t>, eliminating the need for expensive third-party APIs.</a:t>
            </a:r>
          </a:p>
          <a:p>
            <a:r>
              <a:rPr lang="en-US" dirty="0">
                <a:solidFill>
                  <a:schemeClr val="accent1"/>
                </a:solidFill>
              </a:rPr>
              <a:t>This balanced approach ensures the solution remains both </a:t>
            </a:r>
            <a:r>
              <a:rPr lang="en-US" b="1" dirty="0">
                <a:solidFill>
                  <a:schemeClr val="accent1"/>
                </a:solidFill>
              </a:rPr>
              <a:t>accessible</a:t>
            </a:r>
            <a:r>
              <a:rPr lang="en-US" dirty="0">
                <a:solidFill>
                  <a:schemeClr val="accent1"/>
                </a:solidFill>
              </a:rPr>
              <a:t> and </a:t>
            </a:r>
            <a:r>
              <a:rPr lang="en-US" b="1" dirty="0">
                <a:solidFill>
                  <a:schemeClr val="accent1"/>
                </a:solidFill>
              </a:rPr>
              <a:t>cost-effective</a:t>
            </a:r>
            <a:r>
              <a:rPr lang="en-US" dirty="0">
                <a:solidFill>
                  <a:schemeClr val="accent1"/>
                </a:solidFill>
              </a:rPr>
              <a:t>, regardless of the user's device or infrastructure limitations.</a:t>
            </a:r>
          </a:p>
        </p:txBody>
      </p:sp>
      <p:sp>
        <p:nvSpPr>
          <p:cNvPr id="5" name="TextBox 4">
            <a:extLst>
              <a:ext uri="{FF2B5EF4-FFF2-40B4-BE49-F238E27FC236}">
                <a16:creationId xmlns:a16="http://schemas.microsoft.com/office/drawing/2014/main" id="{74D24655-6B8D-4B80-5186-D50C34634582}"/>
              </a:ext>
            </a:extLst>
          </p:cNvPr>
          <p:cNvSpPr txBox="1"/>
          <p:nvPr/>
        </p:nvSpPr>
        <p:spPr>
          <a:xfrm>
            <a:off x="290848" y="3301139"/>
            <a:ext cx="8434129" cy="1384995"/>
          </a:xfrm>
          <a:prstGeom prst="rect">
            <a:avLst/>
          </a:prstGeom>
          <a:noFill/>
        </p:spPr>
        <p:txBody>
          <a:bodyPr wrap="square">
            <a:spAutoFit/>
          </a:bodyPr>
          <a:lstStyle/>
          <a:p>
            <a:r>
              <a:rPr lang="en-US" b="1" u="sng" dirty="0"/>
              <a:t>Feasibility: </a:t>
            </a:r>
          </a:p>
          <a:p>
            <a:endParaRPr lang="en-US" b="1" dirty="0">
              <a:solidFill>
                <a:schemeClr val="accent1"/>
              </a:solidFill>
            </a:endParaRPr>
          </a:p>
          <a:p>
            <a:r>
              <a:rPr lang="en-US" b="1" dirty="0">
                <a:solidFill>
                  <a:schemeClr val="accent1"/>
                </a:solidFill>
              </a:rPr>
              <a:t>Aarogya Saathi is technically and practically feasible. It uses lightweight open-source AI tools that run offline on basic phones and smartphones. IVR support ensures reach without internet, while AWS cloud ensures scalability. It aligns with existing ASHA programs for easy deployment in rural areas.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p:cNvPicPr preferRelativeResize="0"/>
          <p:nvPr/>
        </p:nvPicPr>
        <p:blipFill rotWithShape="1">
          <a:blip r:embed="rId3">
            <a:alphaModFix/>
          </a:blip>
          <a:srcRect/>
          <a:stretch/>
        </p:blipFill>
        <p:spPr>
          <a:xfrm>
            <a:off x="0" y="0"/>
            <a:ext cx="9144003"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a:stretch/>
        </p:blipFill>
        <p:spPr>
          <a:xfrm>
            <a:off x="0" y="10"/>
            <a:ext cx="9144003" cy="5143490"/>
          </a:xfrm>
          <a:prstGeom prst="rect">
            <a:avLst/>
          </a:prstGeom>
          <a:noFill/>
          <a:ln>
            <a:noFill/>
          </a:ln>
        </p:spPr>
      </p:pic>
      <p:sp>
        <p:nvSpPr>
          <p:cNvPr id="2" name="Google Shape;63;p3"/>
          <p:cNvSpPr txBox="1"/>
          <p:nvPr/>
        </p:nvSpPr>
        <p:spPr>
          <a:xfrm>
            <a:off x="311700" y="863550"/>
            <a:ext cx="8517600" cy="46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is the problem you are solving? (50 words max)</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Google Shape;63;p3">
            <a:extLst>
              <a:ext uri="{FF2B5EF4-FFF2-40B4-BE49-F238E27FC236}">
                <a16:creationId xmlns:a16="http://schemas.microsoft.com/office/drawing/2014/main" id="{42A8713F-674C-237E-02FD-104E07AA8D29}"/>
              </a:ext>
            </a:extLst>
          </p:cNvPr>
          <p:cNvSpPr txBox="1"/>
          <p:nvPr/>
        </p:nvSpPr>
        <p:spPr>
          <a:xfrm>
            <a:off x="311700" y="1419137"/>
            <a:ext cx="7920046" cy="465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100"/>
              </a:spcAft>
              <a:buClr>
                <a:srgbClr val="000000"/>
              </a:buClr>
              <a:buSzPts val="1500"/>
              <a:buFont typeface="Arial"/>
              <a:buNone/>
            </a:pPr>
            <a:r>
              <a:rPr lang="en-US" sz="2000" dirty="0">
                <a:solidFill>
                  <a:schemeClr val="accent1"/>
                </a:solidFill>
              </a:rPr>
              <a:t>we’re building an AI-powered healthcare assistant for rural India that works via voice calls on feature phones and through a lightweight app on smartphones. It helps ASHA workers detect high-risk pregnancies, prevent anemia, access offline support, and spread health scheme awareness in local languages with risk free Loan </a:t>
            </a:r>
            <a:r>
              <a:rPr lang="en-US" sz="2000" dirty="0" err="1">
                <a:solidFill>
                  <a:schemeClr val="accent1"/>
                </a:solidFill>
              </a:rPr>
              <a:t>Assement</a:t>
            </a:r>
            <a:r>
              <a:rPr lang="en-US" sz="2000" dirty="0">
                <a:solidFill>
                  <a:schemeClr val="accent1"/>
                </a:solidFill>
              </a:rPr>
              <a:t>.</a:t>
            </a:r>
            <a:endParaRPr lang="en-US" sz="2000" b="0" i="0" u="none" strike="noStrike" cap="none" dirty="0">
              <a:solidFill>
                <a:schemeClr val="accent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4"/>
          <p:cNvPicPr preferRelativeResize="0"/>
          <p:nvPr/>
        </p:nvPicPr>
        <p:blipFill rotWithShape="1">
          <a:blip r:embed="rId3">
            <a:alphaModFix/>
          </a:blip>
          <a:srcRect/>
          <a:stretch/>
        </p:blipFill>
        <p:spPr>
          <a:xfrm>
            <a:off x="-30145" y="0"/>
            <a:ext cx="9144003" cy="5143490"/>
          </a:xfrm>
          <a:prstGeom prst="rect">
            <a:avLst/>
          </a:prstGeom>
          <a:noFill/>
          <a:ln>
            <a:noFill/>
          </a:ln>
        </p:spPr>
      </p:pic>
      <p:sp>
        <p:nvSpPr>
          <p:cNvPr id="2" name="Google Shape;69;p4"/>
          <p:cNvSpPr txBox="1"/>
          <p:nvPr/>
        </p:nvSpPr>
        <p:spPr>
          <a:xfrm>
            <a:off x="173680" y="510455"/>
            <a:ext cx="8568930" cy="42004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00"/>
              </a:spcAft>
              <a:buNone/>
            </a:pPr>
            <a:r>
              <a:rPr lang="en-GB" sz="1500" b="0" i="0" u="none" strike="noStrike" cap="none" dirty="0">
                <a:solidFill>
                  <a:schemeClr val="dk1"/>
                </a:solidFill>
                <a:latin typeface="Montserrat SemiBold"/>
                <a:ea typeface="Montserrat SemiBold"/>
                <a:cs typeface="Montserrat SemiBold"/>
                <a:sym typeface="Montserrat SemiBold"/>
              </a:rPr>
              <a:t>Describe your solution. How different is it from any of the other existing ideas? How will it be able to solve the problem? USP of the proposed solution? What is the intended impact of your solution (max 350 words).</a:t>
            </a:r>
            <a:endParaRPr sz="1500" b="0" i="0" u="none" strike="noStrike" cap="none" dirty="0">
              <a:solidFill>
                <a:schemeClr val="dk1"/>
              </a:solidFill>
              <a:latin typeface="Montserrat SemiBold"/>
              <a:ea typeface="Montserrat SemiBold"/>
              <a:cs typeface="Montserrat SemiBold"/>
              <a:sym typeface="Montserrat SemiBold"/>
            </a:endParaRPr>
          </a:p>
        </p:txBody>
      </p:sp>
      <p:sp>
        <p:nvSpPr>
          <p:cNvPr id="3" name="Google Shape;69;p4">
            <a:extLst>
              <a:ext uri="{FF2B5EF4-FFF2-40B4-BE49-F238E27FC236}">
                <a16:creationId xmlns:a16="http://schemas.microsoft.com/office/drawing/2014/main" id="{C9175397-C0D0-E88D-66C3-4F6503A9384D}"/>
              </a:ext>
            </a:extLst>
          </p:cNvPr>
          <p:cNvSpPr txBox="1"/>
          <p:nvPr/>
        </p:nvSpPr>
        <p:spPr>
          <a:xfrm>
            <a:off x="173680" y="1359389"/>
            <a:ext cx="8940178" cy="465900"/>
          </a:xfrm>
          <a:prstGeom prst="rect">
            <a:avLst/>
          </a:prstGeom>
          <a:noFill/>
          <a:ln>
            <a:noFill/>
          </a:ln>
        </p:spPr>
        <p:txBody>
          <a:bodyPr spcFirstLastPara="1" wrap="square" lIns="91425" tIns="91425" rIns="91425" bIns="91425" anchor="t" anchorCtr="0">
            <a:noAutofit/>
          </a:bodyPr>
          <a:lstStyle/>
          <a:p>
            <a:pPr>
              <a:buNone/>
            </a:pPr>
            <a:r>
              <a:rPr lang="en-US" sz="1100" b="1" dirty="0">
                <a:solidFill>
                  <a:schemeClr val="accent1"/>
                </a:solidFill>
              </a:rPr>
              <a:t>Aarogya Saathi</a:t>
            </a:r>
            <a:r>
              <a:rPr lang="en-US" sz="1100" dirty="0">
                <a:solidFill>
                  <a:schemeClr val="accent1"/>
                </a:solidFill>
              </a:rPr>
              <a:t> is an </a:t>
            </a:r>
            <a:r>
              <a:rPr lang="en-US" sz="1100" b="1" dirty="0">
                <a:solidFill>
                  <a:schemeClr val="accent1"/>
                </a:solidFill>
              </a:rPr>
              <a:t>AI-powered healthcare assistant</a:t>
            </a:r>
            <a:r>
              <a:rPr lang="en-US" sz="1100" dirty="0">
                <a:solidFill>
                  <a:schemeClr val="accent1"/>
                </a:solidFill>
              </a:rPr>
              <a:t> built for </a:t>
            </a:r>
            <a:r>
              <a:rPr lang="en-US" sz="1100" b="1" dirty="0">
                <a:solidFill>
                  <a:schemeClr val="accent1"/>
                </a:solidFill>
              </a:rPr>
              <a:t>rural India</a:t>
            </a:r>
            <a:r>
              <a:rPr lang="en-US" sz="1100" dirty="0">
                <a:solidFill>
                  <a:schemeClr val="accent1"/>
                </a:solidFill>
              </a:rPr>
              <a:t>, aiming to bridge the healthcare gap through accessible technology. The solution works via </a:t>
            </a:r>
            <a:r>
              <a:rPr lang="en-US" sz="1100" b="1" dirty="0">
                <a:solidFill>
                  <a:schemeClr val="accent1"/>
                </a:solidFill>
              </a:rPr>
              <a:t>voice calls on basic feature phones</a:t>
            </a:r>
            <a:r>
              <a:rPr lang="en-US" sz="1100" dirty="0">
                <a:solidFill>
                  <a:schemeClr val="accent1"/>
                </a:solidFill>
              </a:rPr>
              <a:t> and a </a:t>
            </a:r>
            <a:r>
              <a:rPr lang="en-US" sz="1100" b="1" dirty="0">
                <a:solidFill>
                  <a:schemeClr val="accent1"/>
                </a:solidFill>
              </a:rPr>
              <a:t>lightweight Android app</a:t>
            </a:r>
            <a:r>
              <a:rPr lang="en-US" sz="1100" dirty="0">
                <a:solidFill>
                  <a:schemeClr val="accent1"/>
                </a:solidFill>
              </a:rPr>
              <a:t>, both supporting </a:t>
            </a:r>
            <a:r>
              <a:rPr lang="en-US" sz="1100" b="1" dirty="0">
                <a:solidFill>
                  <a:schemeClr val="accent1"/>
                </a:solidFill>
              </a:rPr>
              <a:t>multiple Indian languages</a:t>
            </a:r>
            <a:r>
              <a:rPr lang="en-US" sz="1100" dirty="0">
                <a:solidFill>
                  <a:schemeClr val="accent1"/>
                </a:solidFill>
              </a:rPr>
              <a:t>. It empowers </a:t>
            </a:r>
            <a:r>
              <a:rPr lang="en-US" sz="1100" b="1" dirty="0">
                <a:solidFill>
                  <a:schemeClr val="accent1"/>
                </a:solidFill>
              </a:rPr>
              <a:t>ASHA workers</a:t>
            </a:r>
            <a:r>
              <a:rPr lang="en-US" sz="1100" dirty="0">
                <a:solidFill>
                  <a:schemeClr val="accent1"/>
                </a:solidFill>
              </a:rPr>
              <a:t> and </a:t>
            </a:r>
            <a:r>
              <a:rPr lang="en-US" sz="1100" b="1" dirty="0">
                <a:solidFill>
                  <a:schemeClr val="accent1"/>
                </a:solidFill>
              </a:rPr>
              <a:t>rural citizens</a:t>
            </a:r>
            <a:r>
              <a:rPr lang="en-US" sz="1100" dirty="0">
                <a:solidFill>
                  <a:schemeClr val="accent1"/>
                </a:solidFill>
              </a:rPr>
              <a:t> to access </a:t>
            </a:r>
            <a:r>
              <a:rPr lang="en-US" sz="1100" b="1" dirty="0">
                <a:solidFill>
                  <a:schemeClr val="accent1"/>
                </a:solidFill>
              </a:rPr>
              <a:t>reliable health support</a:t>
            </a:r>
            <a:r>
              <a:rPr lang="en-US" sz="1100" dirty="0">
                <a:solidFill>
                  <a:schemeClr val="accent1"/>
                </a:solidFill>
              </a:rPr>
              <a:t> without requiring </a:t>
            </a:r>
            <a:r>
              <a:rPr lang="en-US" sz="1100" b="1" dirty="0">
                <a:solidFill>
                  <a:schemeClr val="accent1"/>
                </a:solidFill>
              </a:rPr>
              <a:t>internet connectivity or smartphones ,  btw </a:t>
            </a:r>
            <a:r>
              <a:rPr lang="en-US" sz="1100" dirty="0">
                <a:solidFill>
                  <a:schemeClr val="accent1"/>
                </a:solidFill>
              </a:rPr>
              <a:t>in India people prefer there cultural food over balanced diet fixing there thought process with better knowledge in there own local language. </a:t>
            </a:r>
          </a:p>
          <a:p>
            <a:pPr>
              <a:buNone/>
            </a:pPr>
            <a:endParaRPr lang="en-US" sz="1100" b="1" dirty="0">
              <a:solidFill>
                <a:schemeClr val="accent1"/>
              </a:solidFill>
            </a:endParaRPr>
          </a:p>
          <a:p>
            <a:pPr>
              <a:buNone/>
            </a:pPr>
            <a:r>
              <a:rPr lang="en-US" sz="1100" b="1" u="sng" dirty="0">
                <a:solidFill>
                  <a:schemeClr val="accent1"/>
                </a:solidFill>
              </a:rPr>
              <a:t>Main Features:</a:t>
            </a:r>
            <a:endParaRPr lang="en-US" sz="1100" u="sng" dirty="0">
              <a:solidFill>
                <a:schemeClr val="accent1"/>
              </a:solidFill>
            </a:endParaRPr>
          </a:p>
          <a:p>
            <a:pPr>
              <a:buFont typeface="Arial" panose="020B0604020202020204" pitchFamily="34" charset="0"/>
              <a:buChar char="•"/>
            </a:pPr>
            <a:r>
              <a:rPr lang="en-US" sz="1100" dirty="0">
                <a:solidFill>
                  <a:schemeClr val="accent1"/>
                </a:solidFill>
              </a:rPr>
              <a:t>It uses </a:t>
            </a:r>
            <a:r>
              <a:rPr lang="en-US" sz="1100" b="1" dirty="0">
                <a:solidFill>
                  <a:schemeClr val="accent1"/>
                </a:solidFill>
              </a:rPr>
              <a:t>lightweight on-device AI models</a:t>
            </a:r>
            <a:r>
              <a:rPr lang="en-US" sz="1100" dirty="0">
                <a:solidFill>
                  <a:schemeClr val="accent1"/>
                </a:solidFill>
              </a:rPr>
              <a:t> and </a:t>
            </a:r>
            <a:r>
              <a:rPr lang="en-US" sz="1100" b="1" dirty="0">
                <a:solidFill>
                  <a:schemeClr val="accent1"/>
                </a:solidFill>
              </a:rPr>
              <a:t>IVR (Interactive Voice Response)</a:t>
            </a:r>
            <a:r>
              <a:rPr lang="en-US" sz="1100" dirty="0">
                <a:solidFill>
                  <a:schemeClr val="accent1"/>
                </a:solidFill>
              </a:rPr>
              <a:t> to deliver </a:t>
            </a:r>
            <a:r>
              <a:rPr lang="en-US" sz="1100" b="1" dirty="0">
                <a:solidFill>
                  <a:schemeClr val="accent1"/>
                </a:solidFill>
              </a:rPr>
              <a:t>voice-guided pregnancy risk assessments</a:t>
            </a:r>
            <a:r>
              <a:rPr lang="en-US" sz="1100" dirty="0">
                <a:solidFill>
                  <a:schemeClr val="accent1"/>
                </a:solidFill>
              </a:rPr>
              <a:t>, even in </a:t>
            </a:r>
            <a:r>
              <a:rPr lang="en-US" sz="1100" b="1" dirty="0">
                <a:solidFill>
                  <a:schemeClr val="accent1"/>
                </a:solidFill>
              </a:rPr>
              <a:t>low-network areas</a:t>
            </a:r>
            <a:r>
              <a:rPr lang="en-US" sz="1100" dirty="0">
                <a:solidFill>
                  <a:schemeClr val="accent1"/>
                </a:solidFill>
              </a:rPr>
              <a:t>.</a:t>
            </a:r>
          </a:p>
          <a:p>
            <a:pPr>
              <a:buFont typeface="Arial" panose="020B0604020202020204" pitchFamily="34" charset="0"/>
              <a:buChar char="•"/>
            </a:pPr>
            <a:r>
              <a:rPr lang="en-US" sz="1100" dirty="0">
                <a:solidFill>
                  <a:schemeClr val="accent1"/>
                </a:solidFill>
              </a:rPr>
              <a:t>The system can understand </a:t>
            </a:r>
            <a:r>
              <a:rPr lang="en-US" sz="1100" b="1" dirty="0">
                <a:solidFill>
                  <a:schemeClr val="accent1"/>
                </a:solidFill>
              </a:rPr>
              <a:t>local-language medical queries</a:t>
            </a:r>
            <a:r>
              <a:rPr lang="en-US" sz="1100" dirty="0">
                <a:solidFill>
                  <a:schemeClr val="accent1"/>
                </a:solidFill>
              </a:rPr>
              <a:t> and provide </a:t>
            </a:r>
            <a:r>
              <a:rPr lang="en-US" sz="1100" b="1" dirty="0">
                <a:solidFill>
                  <a:schemeClr val="accent1"/>
                </a:solidFill>
              </a:rPr>
              <a:t>instant health guidance</a:t>
            </a:r>
            <a:r>
              <a:rPr lang="en-US" sz="1100" dirty="0">
                <a:solidFill>
                  <a:schemeClr val="accent1"/>
                </a:solidFill>
              </a:rPr>
              <a:t> using </a:t>
            </a:r>
            <a:r>
              <a:rPr lang="en-US" sz="1100" b="1" dirty="0">
                <a:solidFill>
                  <a:schemeClr val="accent1"/>
                </a:solidFill>
              </a:rPr>
              <a:t>NLP tailored for Indian dialects</a:t>
            </a:r>
            <a:r>
              <a:rPr lang="en-US" sz="1100" dirty="0">
                <a:solidFill>
                  <a:schemeClr val="accent1"/>
                </a:solidFill>
              </a:rPr>
              <a:t>.</a:t>
            </a:r>
          </a:p>
          <a:p>
            <a:pPr>
              <a:buFont typeface="Arial" panose="020B0604020202020204" pitchFamily="34" charset="0"/>
              <a:buChar char="•"/>
            </a:pPr>
            <a:r>
              <a:rPr lang="en-US" sz="1100" dirty="0">
                <a:solidFill>
                  <a:schemeClr val="accent1"/>
                </a:solidFill>
              </a:rPr>
              <a:t>Aarogya Saathi is designed to be </a:t>
            </a:r>
            <a:r>
              <a:rPr lang="en-US" sz="1100" b="1" dirty="0">
                <a:solidFill>
                  <a:schemeClr val="accent1"/>
                </a:solidFill>
              </a:rPr>
              <a:t>offline-first</a:t>
            </a:r>
            <a:r>
              <a:rPr lang="en-US" sz="1100" dirty="0">
                <a:solidFill>
                  <a:schemeClr val="accent1"/>
                </a:solidFill>
              </a:rPr>
              <a:t>, with features like </a:t>
            </a:r>
            <a:r>
              <a:rPr lang="en-US" sz="1100" b="1" dirty="0">
                <a:solidFill>
                  <a:schemeClr val="accent1"/>
                </a:solidFill>
              </a:rPr>
              <a:t>smart caching of medical data and health schemes</a:t>
            </a:r>
            <a:r>
              <a:rPr lang="en-US" sz="1100" dirty="0">
                <a:solidFill>
                  <a:schemeClr val="accent1"/>
                </a:solidFill>
              </a:rPr>
              <a:t>, and </a:t>
            </a:r>
            <a:r>
              <a:rPr lang="en-US" sz="1100" b="1" dirty="0">
                <a:solidFill>
                  <a:schemeClr val="accent1"/>
                </a:solidFill>
              </a:rPr>
              <a:t>automatic syncing</a:t>
            </a:r>
            <a:r>
              <a:rPr lang="en-US" sz="1100" dirty="0">
                <a:solidFill>
                  <a:schemeClr val="accent1"/>
                </a:solidFill>
              </a:rPr>
              <a:t> once the internet is available.</a:t>
            </a:r>
          </a:p>
          <a:p>
            <a:pPr>
              <a:buFont typeface="Arial" panose="020B0604020202020204" pitchFamily="34" charset="0"/>
              <a:buChar char="•"/>
            </a:pPr>
            <a:endParaRPr lang="en-US" sz="1100" dirty="0">
              <a:solidFill>
                <a:schemeClr val="accent1"/>
              </a:solidFill>
            </a:endParaRPr>
          </a:p>
          <a:p>
            <a:pPr>
              <a:buNone/>
            </a:pPr>
            <a:r>
              <a:rPr lang="en-US" sz="1100" dirty="0">
                <a:solidFill>
                  <a:schemeClr val="accent1"/>
                </a:solidFill>
              </a:rPr>
              <a:t> </a:t>
            </a:r>
            <a:r>
              <a:rPr lang="en-US" sz="1100" b="1" u="sng" dirty="0">
                <a:solidFill>
                  <a:schemeClr val="accent1"/>
                </a:solidFill>
              </a:rPr>
              <a:t>What Makes It Unique:</a:t>
            </a:r>
            <a:endParaRPr lang="en-US" sz="1100" u="sng" dirty="0">
              <a:solidFill>
                <a:schemeClr val="accent1"/>
              </a:solidFill>
            </a:endParaRPr>
          </a:p>
          <a:p>
            <a:pPr>
              <a:buFont typeface="Arial" panose="020B0604020202020204" pitchFamily="34" charset="0"/>
              <a:buChar char="•"/>
            </a:pPr>
            <a:r>
              <a:rPr lang="en-US" sz="1100" dirty="0">
                <a:solidFill>
                  <a:schemeClr val="accent1"/>
                </a:solidFill>
              </a:rPr>
              <a:t>Unlike most digital health solutions that rely on </a:t>
            </a:r>
            <a:r>
              <a:rPr lang="en-US" sz="1100" b="1" dirty="0">
                <a:solidFill>
                  <a:schemeClr val="accent1"/>
                </a:solidFill>
              </a:rPr>
              <a:t>smartphones and stable internet</a:t>
            </a:r>
            <a:r>
              <a:rPr lang="en-US" sz="1100" dirty="0">
                <a:solidFill>
                  <a:schemeClr val="accent1"/>
                </a:solidFill>
              </a:rPr>
              <a:t>, this solution works on </a:t>
            </a:r>
            <a:r>
              <a:rPr lang="en-US" sz="1100" b="1" dirty="0">
                <a:solidFill>
                  <a:schemeClr val="accent1"/>
                </a:solidFill>
              </a:rPr>
              <a:t>any phone</a:t>
            </a:r>
            <a:r>
              <a:rPr lang="en-US" sz="1100" dirty="0">
                <a:solidFill>
                  <a:schemeClr val="accent1"/>
                </a:solidFill>
              </a:rPr>
              <a:t>.</a:t>
            </a:r>
          </a:p>
          <a:p>
            <a:pPr>
              <a:buFont typeface="Arial" panose="020B0604020202020204" pitchFamily="34" charset="0"/>
              <a:buChar char="•"/>
            </a:pPr>
            <a:r>
              <a:rPr lang="en-US" sz="1100" dirty="0">
                <a:solidFill>
                  <a:schemeClr val="accent1"/>
                </a:solidFill>
              </a:rPr>
              <a:t>The approach is </a:t>
            </a:r>
            <a:r>
              <a:rPr lang="en-US" sz="1100" b="1" dirty="0">
                <a:solidFill>
                  <a:schemeClr val="accent1"/>
                </a:solidFill>
              </a:rPr>
              <a:t>voice-first, language-first</a:t>
            </a:r>
            <a:r>
              <a:rPr lang="en-US" sz="1100" dirty="0">
                <a:solidFill>
                  <a:schemeClr val="accent1"/>
                </a:solidFill>
              </a:rPr>
              <a:t>, and focuses on </a:t>
            </a:r>
            <a:r>
              <a:rPr lang="en-US" sz="1100" b="1" dirty="0">
                <a:solidFill>
                  <a:schemeClr val="accent1"/>
                </a:solidFill>
              </a:rPr>
              <a:t>inclusive design</a:t>
            </a:r>
            <a:r>
              <a:rPr lang="en-US" sz="1100" dirty="0">
                <a:solidFill>
                  <a:schemeClr val="accent1"/>
                </a:solidFill>
              </a:rPr>
              <a:t> for communities with </a:t>
            </a:r>
            <a:r>
              <a:rPr lang="en-US" sz="1100" b="1" dirty="0">
                <a:solidFill>
                  <a:schemeClr val="accent1"/>
                </a:solidFill>
              </a:rPr>
              <a:t>low digital literacy and to teach them also about balanced Diet</a:t>
            </a:r>
            <a:r>
              <a:rPr lang="en-US" sz="1100" dirty="0">
                <a:solidFill>
                  <a:schemeClr val="accent1"/>
                </a:solidFill>
              </a:rPr>
              <a:t>.</a:t>
            </a:r>
          </a:p>
          <a:p>
            <a:pPr>
              <a:buFont typeface="Arial" panose="020B0604020202020204" pitchFamily="34" charset="0"/>
              <a:buChar char="•"/>
            </a:pPr>
            <a:endParaRPr lang="en-US" sz="1100" dirty="0">
              <a:solidFill>
                <a:schemeClr val="accent1"/>
              </a:solidFill>
            </a:endParaRPr>
          </a:p>
          <a:p>
            <a:r>
              <a:rPr lang="en-US" sz="1100" b="1" u="sng" dirty="0">
                <a:solidFill>
                  <a:schemeClr val="accent1"/>
                </a:solidFill>
              </a:rPr>
              <a:t>Our Goal:</a:t>
            </a:r>
            <a:r>
              <a:rPr lang="en-US" sz="1100" u="sng" dirty="0">
                <a:solidFill>
                  <a:schemeClr val="accent1"/>
                </a:solidFill>
              </a:rPr>
              <a:t> </a:t>
            </a:r>
          </a:p>
          <a:p>
            <a:r>
              <a:rPr lang="en-US" sz="1100" dirty="0">
                <a:solidFill>
                  <a:schemeClr val="accent1"/>
                </a:solidFill>
              </a:rPr>
              <a:t>The intended impact is to </a:t>
            </a:r>
            <a:r>
              <a:rPr lang="en-US" sz="1100" b="1" dirty="0">
                <a:solidFill>
                  <a:schemeClr val="accent1"/>
                </a:solidFill>
              </a:rPr>
              <a:t>reduce maternal and infant mortality</a:t>
            </a:r>
            <a:r>
              <a:rPr lang="en-US" sz="1100" dirty="0">
                <a:solidFill>
                  <a:schemeClr val="accent1"/>
                </a:solidFill>
              </a:rPr>
              <a:t>, provide </a:t>
            </a:r>
            <a:r>
              <a:rPr lang="en-US" sz="1100" b="1" dirty="0">
                <a:solidFill>
                  <a:schemeClr val="accent1"/>
                </a:solidFill>
              </a:rPr>
              <a:t>ASHA workers with intelligent tools</a:t>
            </a:r>
            <a:r>
              <a:rPr lang="en-US" sz="1100" dirty="0">
                <a:solidFill>
                  <a:schemeClr val="accent1"/>
                </a:solidFill>
              </a:rPr>
              <a:t>, and bring </a:t>
            </a:r>
            <a:r>
              <a:rPr lang="en-US" sz="1100" b="1" dirty="0">
                <a:solidFill>
                  <a:schemeClr val="accent1"/>
                </a:solidFill>
              </a:rPr>
              <a:t>equitable healthcare access</a:t>
            </a:r>
            <a:r>
              <a:rPr lang="en-US" sz="1100" dirty="0">
                <a:solidFill>
                  <a:schemeClr val="accent1"/>
                </a:solidFill>
              </a:rPr>
              <a:t> to India’s most underserved regions using </a:t>
            </a:r>
            <a:r>
              <a:rPr lang="en-US" sz="1100" b="1" dirty="0">
                <a:solidFill>
                  <a:schemeClr val="accent1"/>
                </a:solidFill>
              </a:rPr>
              <a:t>scalable AI-driven tech</a:t>
            </a:r>
            <a:r>
              <a:rPr lang="en-US" sz="1100" dirty="0">
                <a:solidFill>
                  <a:schemeClr val="accent1"/>
                </a:solidFill>
              </a:rPr>
              <a:t> and Educate people about </a:t>
            </a:r>
            <a:r>
              <a:rPr lang="en-US" sz="1100" b="1" dirty="0">
                <a:solidFill>
                  <a:schemeClr val="accent1"/>
                </a:solidFill>
              </a:rPr>
              <a:t>balanced diet </a:t>
            </a:r>
            <a:r>
              <a:rPr lang="en-US" sz="1100" dirty="0">
                <a:solidFill>
                  <a:schemeClr val="accent1"/>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75" name="Google Shape;75;p5"/>
          <p:cNvSpPr txBox="1"/>
          <p:nvPr/>
        </p:nvSpPr>
        <p:spPr>
          <a:xfrm>
            <a:off x="148567" y="725935"/>
            <a:ext cx="8900987" cy="9663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Who is the primary user of your solution, and explain how your solution will leverage open-source AI to address the aspects mentioned in the </a:t>
            </a:r>
            <a:r>
              <a:rPr lang="en-GB" sz="1500" b="0" i="0" u="sng" strike="noStrike" cap="none" dirty="0">
                <a:solidFill>
                  <a:schemeClr val="hlink"/>
                </a:solidFill>
                <a:latin typeface="Montserrat SemiBold"/>
                <a:ea typeface="Montserrat SemiBold"/>
                <a:cs typeface="Montserrat SemiBold"/>
                <a:sym typeface="Montserrat SemiBold"/>
                <a:hlinkClick r:id="rId4"/>
              </a:rPr>
              <a:t>Key Design Guidelines</a:t>
            </a:r>
            <a:r>
              <a:rPr lang="en-GB" sz="1500" b="0" i="0" u="none" strike="noStrike" cap="none" dirty="0">
                <a:solidFill>
                  <a:schemeClr val="dk1"/>
                </a:solidFill>
                <a:latin typeface="Montserrat SemiBold"/>
                <a:ea typeface="Montserrat SemiBold"/>
                <a:cs typeface="Montserrat SemiBold"/>
                <a:sym typeface="Montserrat SemiBold"/>
              </a:rPr>
              <a:t> (max 200 words).</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36B33C83-2691-71D0-EEB7-D4C201B57CA5}"/>
              </a:ext>
            </a:extLst>
          </p:cNvPr>
          <p:cNvSpPr txBox="1"/>
          <p:nvPr/>
        </p:nvSpPr>
        <p:spPr>
          <a:xfrm>
            <a:off x="94446" y="1577758"/>
            <a:ext cx="8846864" cy="3416320"/>
          </a:xfrm>
          <a:prstGeom prst="rect">
            <a:avLst/>
          </a:prstGeom>
          <a:noFill/>
        </p:spPr>
        <p:txBody>
          <a:bodyPr wrap="square">
            <a:spAutoFit/>
          </a:bodyPr>
          <a:lstStyle/>
          <a:p>
            <a:pPr algn="just">
              <a:buNone/>
            </a:pPr>
            <a:r>
              <a:rPr lang="en-US" sz="1200" dirty="0">
                <a:solidFill>
                  <a:schemeClr val="accent1"/>
                </a:solidFill>
              </a:rPr>
              <a:t>The </a:t>
            </a:r>
            <a:r>
              <a:rPr lang="en-US" sz="1200" b="1" dirty="0">
                <a:solidFill>
                  <a:schemeClr val="accent1"/>
                </a:solidFill>
              </a:rPr>
              <a:t>primary users</a:t>
            </a:r>
            <a:r>
              <a:rPr lang="en-US" sz="1200" dirty="0">
                <a:solidFill>
                  <a:schemeClr val="accent1"/>
                </a:solidFill>
              </a:rPr>
              <a:t> of Aarogya Saathi are people in </a:t>
            </a:r>
            <a:r>
              <a:rPr lang="en-US" sz="1200" b="1" dirty="0">
                <a:solidFill>
                  <a:schemeClr val="accent1"/>
                </a:solidFill>
              </a:rPr>
              <a:t>rural and underserved areas</a:t>
            </a:r>
            <a:r>
              <a:rPr lang="en-US" sz="1200" dirty="0">
                <a:solidFill>
                  <a:schemeClr val="accent1"/>
                </a:solidFill>
              </a:rPr>
              <a:t> with </a:t>
            </a:r>
            <a:r>
              <a:rPr lang="en-US" sz="1200" b="1" dirty="0">
                <a:solidFill>
                  <a:schemeClr val="accent1"/>
                </a:solidFill>
              </a:rPr>
              <a:t>limited access to healthcare and digital infrastructure</a:t>
            </a:r>
            <a:r>
              <a:rPr lang="en-US" sz="1200" dirty="0">
                <a:solidFill>
                  <a:schemeClr val="accent1"/>
                </a:solidFill>
              </a:rPr>
              <a:t>. While designed to support </a:t>
            </a:r>
            <a:r>
              <a:rPr lang="en-US" sz="1200" b="1" dirty="0">
                <a:solidFill>
                  <a:schemeClr val="accent1"/>
                </a:solidFill>
              </a:rPr>
              <a:t>ASHA workers</a:t>
            </a:r>
            <a:r>
              <a:rPr lang="en-US" sz="1200" dirty="0">
                <a:solidFill>
                  <a:schemeClr val="accent1"/>
                </a:solidFill>
              </a:rPr>
              <a:t>, with important features is meant for </a:t>
            </a:r>
            <a:r>
              <a:rPr lang="en-US" sz="1200" b="1" dirty="0">
                <a:solidFill>
                  <a:schemeClr val="accent1"/>
                </a:solidFill>
              </a:rPr>
              <a:t>anyone with a basic phone</a:t>
            </a:r>
            <a:r>
              <a:rPr lang="en-US" sz="1200" dirty="0">
                <a:solidFill>
                  <a:schemeClr val="accent1"/>
                </a:solidFill>
              </a:rPr>
              <a:t>, especially </a:t>
            </a:r>
            <a:r>
              <a:rPr lang="en-US" sz="1200" b="1" dirty="0">
                <a:solidFill>
                  <a:schemeClr val="accent1"/>
                </a:solidFill>
              </a:rPr>
              <a:t>pregnant women and families</a:t>
            </a:r>
            <a:r>
              <a:rPr lang="en-US" sz="1200" dirty="0">
                <a:solidFill>
                  <a:schemeClr val="accent1"/>
                </a:solidFill>
              </a:rPr>
              <a:t> seeking trusted medical guidance.</a:t>
            </a:r>
          </a:p>
          <a:p>
            <a:pPr algn="just">
              <a:buNone/>
            </a:pPr>
            <a:endParaRPr lang="en-US" sz="1200" dirty="0">
              <a:solidFill>
                <a:schemeClr val="accent1"/>
              </a:solidFill>
            </a:endParaRPr>
          </a:p>
          <a:p>
            <a:pPr algn="just">
              <a:buNone/>
            </a:pPr>
            <a:r>
              <a:rPr lang="en-US" sz="1200" dirty="0">
                <a:solidFill>
                  <a:schemeClr val="accent1"/>
                </a:solidFill>
              </a:rPr>
              <a:t>Aarogya Saathi leverages </a:t>
            </a:r>
            <a:r>
              <a:rPr lang="en-US" sz="1200" b="1" dirty="0">
                <a:solidFill>
                  <a:schemeClr val="accent1"/>
                </a:solidFill>
              </a:rPr>
              <a:t>open-source AI models</a:t>
            </a:r>
            <a:r>
              <a:rPr lang="en-US" sz="1200" dirty="0">
                <a:solidFill>
                  <a:schemeClr val="accent1"/>
                </a:solidFill>
              </a:rPr>
              <a:t> like </a:t>
            </a:r>
            <a:r>
              <a:rPr lang="en-US" sz="1200" b="1" dirty="0">
                <a:solidFill>
                  <a:schemeClr val="accent1"/>
                </a:solidFill>
              </a:rPr>
              <a:t>Whisper</a:t>
            </a:r>
            <a:r>
              <a:rPr lang="en-US" sz="1200" dirty="0">
                <a:solidFill>
                  <a:schemeClr val="accent1"/>
                </a:solidFill>
              </a:rPr>
              <a:t> for speech recognition and </a:t>
            </a:r>
            <a:r>
              <a:rPr lang="en-US" sz="1200" dirty="0" err="1">
                <a:solidFill>
                  <a:schemeClr val="accent1"/>
                </a:solidFill>
              </a:rPr>
              <a:t>Indicbert</a:t>
            </a:r>
            <a:r>
              <a:rPr lang="en-US" sz="1200" dirty="0">
                <a:solidFill>
                  <a:schemeClr val="accent1"/>
                </a:solidFill>
              </a:rPr>
              <a:t> for understanding regional languages. These models are optimized to run </a:t>
            </a:r>
            <a:r>
              <a:rPr lang="en-US" sz="1200" b="1" dirty="0">
                <a:solidFill>
                  <a:schemeClr val="accent1"/>
                </a:solidFill>
              </a:rPr>
              <a:t>offline</a:t>
            </a:r>
            <a:r>
              <a:rPr lang="en-US" sz="1200" dirty="0">
                <a:solidFill>
                  <a:schemeClr val="accent1"/>
                </a:solidFill>
              </a:rPr>
              <a:t> and on </a:t>
            </a:r>
            <a:r>
              <a:rPr lang="en-US" sz="1200" b="1" dirty="0">
                <a:solidFill>
                  <a:schemeClr val="accent1"/>
                </a:solidFill>
              </a:rPr>
              <a:t>low-end devices</a:t>
            </a:r>
            <a:r>
              <a:rPr lang="en-US" sz="1200" dirty="0">
                <a:solidFill>
                  <a:schemeClr val="accent1"/>
                </a:solidFill>
              </a:rPr>
              <a:t>, ensuring accessibility even without internet. The system uses </a:t>
            </a:r>
            <a:r>
              <a:rPr lang="en-US" sz="1200" b="1" dirty="0">
                <a:solidFill>
                  <a:schemeClr val="accent1"/>
                </a:solidFill>
              </a:rPr>
              <a:t>IVR</a:t>
            </a:r>
            <a:r>
              <a:rPr lang="en-US" sz="1200" dirty="0">
                <a:solidFill>
                  <a:schemeClr val="accent1"/>
                </a:solidFill>
              </a:rPr>
              <a:t> and </a:t>
            </a:r>
            <a:r>
              <a:rPr lang="en-US" sz="1200" b="1" dirty="0">
                <a:solidFill>
                  <a:schemeClr val="accent1"/>
                </a:solidFill>
              </a:rPr>
              <a:t>lightweight on-device AI</a:t>
            </a:r>
            <a:r>
              <a:rPr lang="en-US" sz="1200" dirty="0">
                <a:solidFill>
                  <a:schemeClr val="accent1"/>
                </a:solidFill>
              </a:rPr>
              <a:t> to offer voice-based health support in multiple Indian languages , even it can be used on shared device with security features , we will be making it keeping every aspect of society in mind.</a:t>
            </a:r>
          </a:p>
          <a:p>
            <a:pPr algn="just">
              <a:buNone/>
            </a:pPr>
            <a:endParaRPr lang="en-US" sz="1200" dirty="0">
              <a:solidFill>
                <a:schemeClr val="accent1"/>
              </a:solidFill>
            </a:endParaRPr>
          </a:p>
          <a:p>
            <a:pPr algn="just">
              <a:buNone/>
            </a:pPr>
            <a:r>
              <a:rPr lang="en-US" sz="1200" dirty="0">
                <a:solidFill>
                  <a:schemeClr val="accent1"/>
                </a:solidFill>
              </a:rPr>
              <a:t>This approach supports the </a:t>
            </a:r>
            <a:r>
              <a:rPr lang="en-US" sz="1200" b="1" dirty="0">
                <a:solidFill>
                  <a:schemeClr val="accent1"/>
                </a:solidFill>
              </a:rPr>
              <a:t>Key Design Guidelines</a:t>
            </a:r>
            <a:r>
              <a:rPr lang="en-US" sz="1200" dirty="0">
                <a:solidFill>
                  <a:schemeClr val="accent1"/>
                </a:solidFill>
              </a:rPr>
              <a:t> by being:</a:t>
            </a:r>
          </a:p>
          <a:p>
            <a:pPr algn="just">
              <a:buNone/>
            </a:pPr>
            <a:endParaRPr lang="en-US" sz="1200" dirty="0">
              <a:solidFill>
                <a:schemeClr val="accent1"/>
              </a:solidFill>
            </a:endParaRPr>
          </a:p>
          <a:p>
            <a:pPr algn="just">
              <a:buFont typeface="Arial" panose="020B0604020202020204" pitchFamily="34" charset="0"/>
              <a:buChar char="•"/>
            </a:pPr>
            <a:r>
              <a:rPr lang="en-US" sz="1200" b="1" dirty="0">
                <a:solidFill>
                  <a:schemeClr val="tx1"/>
                </a:solidFill>
              </a:rPr>
              <a:t>Inclusive</a:t>
            </a:r>
            <a:r>
              <a:rPr lang="en-US" sz="1200" dirty="0">
                <a:solidFill>
                  <a:schemeClr val="accent1"/>
                </a:solidFill>
              </a:rPr>
              <a:t> (supports all phones and local languages)</a:t>
            </a:r>
          </a:p>
          <a:p>
            <a:pPr algn="just">
              <a:buFont typeface="Arial" panose="020B0604020202020204" pitchFamily="34" charset="0"/>
              <a:buChar char="•"/>
            </a:pPr>
            <a:r>
              <a:rPr lang="en-US" sz="1200" b="1" dirty="0">
                <a:solidFill>
                  <a:schemeClr val="tx1"/>
                </a:solidFill>
              </a:rPr>
              <a:t>Low-resource friendly</a:t>
            </a:r>
            <a:r>
              <a:rPr lang="en-US" sz="1200" dirty="0">
                <a:solidFill>
                  <a:schemeClr val="tx1"/>
                </a:solidFill>
              </a:rPr>
              <a:t> </a:t>
            </a:r>
            <a:r>
              <a:rPr lang="en-US" sz="1200" dirty="0">
                <a:solidFill>
                  <a:schemeClr val="accent1"/>
                </a:solidFill>
              </a:rPr>
              <a:t>(works offline, minimal infrastructure needs)</a:t>
            </a:r>
          </a:p>
          <a:p>
            <a:pPr algn="just">
              <a:buFont typeface="Arial" panose="020B0604020202020204" pitchFamily="34" charset="0"/>
              <a:buChar char="•"/>
            </a:pPr>
            <a:r>
              <a:rPr lang="en-US" sz="1200" b="1" dirty="0">
                <a:solidFill>
                  <a:schemeClr val="tx1"/>
                </a:solidFill>
              </a:rPr>
              <a:t>Ethical</a:t>
            </a:r>
            <a:r>
              <a:rPr lang="en-US" sz="1200" dirty="0">
                <a:solidFill>
                  <a:schemeClr val="accent1"/>
                </a:solidFill>
              </a:rPr>
              <a:t> (respects user privacy, open-source based)</a:t>
            </a:r>
          </a:p>
          <a:p>
            <a:pPr algn="just">
              <a:buFont typeface="Arial" panose="020B0604020202020204" pitchFamily="34" charset="0"/>
              <a:buChar char="•"/>
            </a:pPr>
            <a:r>
              <a:rPr lang="en-US" sz="1200" b="1" dirty="0">
                <a:solidFill>
                  <a:schemeClr val="tx1"/>
                </a:solidFill>
              </a:rPr>
              <a:t>Scalable and affordable</a:t>
            </a:r>
            <a:r>
              <a:rPr lang="en-US" sz="1200" dirty="0">
                <a:solidFill>
                  <a:schemeClr val="tx1"/>
                </a:solidFill>
              </a:rPr>
              <a:t> </a:t>
            </a:r>
            <a:r>
              <a:rPr lang="en-US" sz="1200" dirty="0">
                <a:solidFill>
                  <a:schemeClr val="accent1"/>
                </a:solidFill>
              </a:rPr>
              <a:t>(built using flexible, community-driven tools)</a:t>
            </a:r>
          </a:p>
          <a:p>
            <a:pPr algn="just">
              <a:buFont typeface="Arial" panose="020B0604020202020204" pitchFamily="34" charset="0"/>
              <a:buChar char="•"/>
            </a:pPr>
            <a:endParaRPr lang="en-US" sz="1200" dirty="0">
              <a:solidFill>
                <a:schemeClr val="accent1"/>
              </a:solidFill>
            </a:endParaRPr>
          </a:p>
          <a:p>
            <a:pPr algn="just"/>
            <a:r>
              <a:rPr lang="en-US" sz="1200" dirty="0">
                <a:solidFill>
                  <a:schemeClr val="accent1"/>
                </a:solidFill>
              </a:rPr>
              <a:t>By combining </a:t>
            </a:r>
            <a:r>
              <a:rPr lang="en-US" sz="1200" b="1" dirty="0">
                <a:solidFill>
                  <a:schemeClr val="accent1"/>
                </a:solidFill>
              </a:rPr>
              <a:t>open-source AI</a:t>
            </a:r>
            <a:r>
              <a:rPr lang="en-US" sz="1200" dirty="0">
                <a:solidFill>
                  <a:schemeClr val="accent1"/>
                </a:solidFill>
              </a:rPr>
              <a:t> with a </a:t>
            </a:r>
            <a:r>
              <a:rPr lang="en-US" sz="1200" b="1" dirty="0">
                <a:solidFill>
                  <a:schemeClr val="accent1"/>
                </a:solidFill>
              </a:rPr>
              <a:t>voice-first, offline-first</a:t>
            </a:r>
            <a:r>
              <a:rPr lang="en-US" sz="1200" dirty="0">
                <a:solidFill>
                  <a:schemeClr val="accent1"/>
                </a:solidFill>
              </a:rPr>
              <a:t> design, Aarogya Saathi delivers critical health support to those who need it most.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6"/>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1" name="Google Shape;81;p6"/>
          <p:cNvSpPr txBox="1"/>
          <p:nvPr/>
        </p:nvSpPr>
        <p:spPr>
          <a:xfrm>
            <a:off x="311700" y="716275"/>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0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How is this solution scalable? (100 words max)</a:t>
            </a:r>
            <a:endParaRPr sz="1500" b="0" i="0" u="none" strike="noStrike" cap="none" dirty="0">
              <a:solidFill>
                <a:schemeClr val="dk1"/>
              </a:solidFill>
              <a:latin typeface="Montserrat SemiBold"/>
              <a:ea typeface="Montserrat SemiBold"/>
              <a:cs typeface="Montserrat SemiBold"/>
              <a:sym typeface="Montserrat SemiBold"/>
            </a:endParaRPr>
          </a:p>
        </p:txBody>
      </p:sp>
      <p:sp>
        <p:nvSpPr>
          <p:cNvPr id="5" name="TextBox 4">
            <a:extLst>
              <a:ext uri="{FF2B5EF4-FFF2-40B4-BE49-F238E27FC236}">
                <a16:creationId xmlns:a16="http://schemas.microsoft.com/office/drawing/2014/main" id="{72180445-F1E9-439D-A63A-9BA524A46F28}"/>
              </a:ext>
            </a:extLst>
          </p:cNvPr>
          <p:cNvSpPr txBox="1"/>
          <p:nvPr/>
        </p:nvSpPr>
        <p:spPr>
          <a:xfrm>
            <a:off x="135689" y="1361113"/>
            <a:ext cx="8469084" cy="2462213"/>
          </a:xfrm>
          <a:prstGeom prst="rect">
            <a:avLst/>
          </a:prstGeom>
          <a:noFill/>
        </p:spPr>
        <p:txBody>
          <a:bodyPr wrap="square">
            <a:spAutoFit/>
          </a:bodyPr>
          <a:lstStyle/>
          <a:p>
            <a:pPr algn="just"/>
            <a:r>
              <a:rPr lang="en-US" dirty="0">
                <a:solidFill>
                  <a:schemeClr val="accent1"/>
                </a:solidFill>
              </a:rPr>
              <a:t>🔹 Built with </a:t>
            </a:r>
            <a:r>
              <a:rPr lang="en-US" b="1" dirty="0">
                <a:solidFill>
                  <a:schemeClr val="accent1"/>
                </a:solidFill>
              </a:rPr>
              <a:t>modular, open-source AI tools</a:t>
            </a:r>
            <a:r>
              <a:rPr lang="en-US" dirty="0">
                <a:solidFill>
                  <a:schemeClr val="accent1"/>
                </a:solidFill>
              </a:rPr>
              <a:t> – easily customizable for different regions and languages</a:t>
            </a:r>
          </a:p>
          <a:p>
            <a:pPr algn="just"/>
            <a:br>
              <a:rPr lang="en-US" dirty="0">
                <a:solidFill>
                  <a:schemeClr val="accent1"/>
                </a:solidFill>
              </a:rPr>
            </a:br>
            <a:r>
              <a:rPr lang="en-US" dirty="0">
                <a:solidFill>
                  <a:schemeClr val="accent1"/>
                </a:solidFill>
              </a:rPr>
              <a:t>🔹 </a:t>
            </a:r>
            <a:r>
              <a:rPr lang="en-US" b="1" dirty="0">
                <a:solidFill>
                  <a:schemeClr val="accent1"/>
                </a:solidFill>
              </a:rPr>
              <a:t>Offline-first architecture</a:t>
            </a:r>
            <a:r>
              <a:rPr lang="en-US" dirty="0">
                <a:solidFill>
                  <a:schemeClr val="accent1"/>
                </a:solidFill>
              </a:rPr>
              <a:t> – works without internet, ideal for rural deployment</a:t>
            </a:r>
          </a:p>
          <a:p>
            <a:pPr algn="just"/>
            <a:br>
              <a:rPr lang="en-US" dirty="0">
                <a:solidFill>
                  <a:schemeClr val="accent1"/>
                </a:solidFill>
              </a:rPr>
            </a:br>
            <a:r>
              <a:rPr lang="en-US" dirty="0">
                <a:solidFill>
                  <a:schemeClr val="accent1"/>
                </a:solidFill>
              </a:rPr>
              <a:t>🔹 Compatible with </a:t>
            </a:r>
            <a:r>
              <a:rPr lang="en-US" b="1" dirty="0">
                <a:solidFill>
                  <a:schemeClr val="accent1"/>
                </a:solidFill>
              </a:rPr>
              <a:t>feature phones and low-end smartphones</a:t>
            </a:r>
            <a:r>
              <a:rPr lang="en-US" dirty="0">
                <a:solidFill>
                  <a:schemeClr val="accent1"/>
                </a:solidFill>
              </a:rPr>
              <a:t> – no need for expensive devices</a:t>
            </a:r>
          </a:p>
          <a:p>
            <a:pPr algn="just"/>
            <a:br>
              <a:rPr lang="en-US" dirty="0">
                <a:solidFill>
                  <a:schemeClr val="accent1"/>
                </a:solidFill>
              </a:rPr>
            </a:br>
            <a:r>
              <a:rPr lang="en-US" dirty="0">
                <a:solidFill>
                  <a:schemeClr val="accent1"/>
                </a:solidFill>
              </a:rPr>
              <a:t>🔹 </a:t>
            </a:r>
            <a:r>
              <a:rPr lang="en-US" b="1" dirty="0">
                <a:solidFill>
                  <a:schemeClr val="accent1"/>
                </a:solidFill>
              </a:rPr>
              <a:t>Lightweight on-device models</a:t>
            </a:r>
            <a:r>
              <a:rPr lang="en-US" dirty="0">
                <a:solidFill>
                  <a:schemeClr val="accent1"/>
                </a:solidFill>
              </a:rPr>
              <a:t> with </a:t>
            </a:r>
            <a:r>
              <a:rPr lang="en-US" b="1" dirty="0">
                <a:solidFill>
                  <a:schemeClr val="accent1"/>
                </a:solidFill>
              </a:rPr>
              <a:t>cloud sync</a:t>
            </a:r>
            <a:r>
              <a:rPr lang="en-US" dirty="0">
                <a:solidFill>
                  <a:schemeClr val="accent1"/>
                </a:solidFill>
              </a:rPr>
              <a:t> – ensures smooth performance and scalability</a:t>
            </a:r>
          </a:p>
          <a:p>
            <a:pPr algn="just"/>
            <a:br>
              <a:rPr lang="en-US" dirty="0">
                <a:solidFill>
                  <a:schemeClr val="accent1"/>
                </a:solidFill>
              </a:rPr>
            </a:br>
            <a:r>
              <a:rPr lang="en-US" dirty="0">
                <a:solidFill>
                  <a:schemeClr val="accent1"/>
                </a:solidFill>
              </a:rPr>
              <a:t>🔹 Can integrate with </a:t>
            </a:r>
            <a:r>
              <a:rPr lang="en-US" b="1" dirty="0">
                <a:solidFill>
                  <a:schemeClr val="accent1"/>
                </a:solidFill>
              </a:rPr>
              <a:t>existing government schemes and NGO networks</a:t>
            </a:r>
            <a:r>
              <a:rPr lang="en-US" dirty="0">
                <a:solidFill>
                  <a:schemeClr val="accent1"/>
                </a:solidFill>
              </a:rPr>
              <a:t> for wide rollout</a:t>
            </a:r>
          </a:p>
          <a:p>
            <a:pPr algn="just"/>
            <a:br>
              <a:rPr lang="en-US" dirty="0">
                <a:solidFill>
                  <a:schemeClr val="accent1"/>
                </a:solidFill>
              </a:rPr>
            </a:br>
            <a:r>
              <a:rPr lang="en-US" dirty="0">
                <a:solidFill>
                  <a:schemeClr val="accent1"/>
                </a:solidFill>
              </a:rPr>
              <a:t>🔹 </a:t>
            </a:r>
            <a:r>
              <a:rPr lang="en-US" b="1" dirty="0">
                <a:solidFill>
                  <a:schemeClr val="accent1"/>
                </a:solidFill>
              </a:rPr>
              <a:t>Low cost, high reach</a:t>
            </a:r>
            <a:r>
              <a:rPr lang="en-US" dirty="0">
                <a:solidFill>
                  <a:schemeClr val="accent1"/>
                </a:solidFill>
              </a:rPr>
              <a:t> – scalable across India’s diverse geographies with minimal infrastructure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7"/>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87" name="Google Shape;87;p7"/>
          <p:cNvSpPr txBox="1"/>
          <p:nvPr/>
        </p:nvSpPr>
        <p:spPr>
          <a:xfrm>
            <a:off x="355200" y="743600"/>
            <a:ext cx="8363100" cy="11214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0"/>
              </a:spcAft>
              <a:buClr>
                <a:srgbClr val="000000"/>
              </a:buClr>
              <a:buSzPct val="100000"/>
              <a:buFont typeface="Arial"/>
              <a:buNone/>
            </a:pPr>
            <a:r>
              <a:rPr lang="en-GB" sz="1500" b="0" i="0" u="none" strike="noStrike" cap="none" dirty="0">
                <a:solidFill>
                  <a:srgbClr val="616161"/>
                </a:solidFill>
                <a:latin typeface="Montserrat SemiBold"/>
                <a:ea typeface="Montserrat SemiBold"/>
                <a:cs typeface="Montserrat SemiBold"/>
                <a:sym typeface="Montserrat SemiBold"/>
              </a:rPr>
              <a:t>List of features offered by the solution</a:t>
            </a:r>
            <a:endParaRPr sz="1500" b="0" i="0" u="none" strike="noStrike" cap="none" dirty="0">
              <a:solidFill>
                <a:srgbClr val="616161"/>
              </a:solidFill>
              <a:latin typeface="Montserrat SemiBold"/>
              <a:ea typeface="Montserrat SemiBold"/>
              <a:cs typeface="Montserrat SemiBold"/>
              <a:sym typeface="Montserrat SemiBold"/>
            </a:endParaRPr>
          </a:p>
          <a:p>
            <a:pPr marL="0" marR="0" lvl="0" indent="0" algn="l" rtl="0">
              <a:lnSpc>
                <a:spcPct val="115000"/>
              </a:lnSpc>
              <a:spcBef>
                <a:spcPts val="1200"/>
              </a:spcBef>
              <a:spcAft>
                <a:spcPts val="1200"/>
              </a:spcAft>
              <a:buClr>
                <a:srgbClr val="000000"/>
              </a:buClr>
              <a:buSzPct val="100000"/>
              <a:buFont typeface="Arial"/>
              <a:buNone/>
            </a:pPr>
            <a:r>
              <a:rPr lang="en-GB" sz="1400" b="0" i="0" u="none" strike="noStrike" cap="none" dirty="0">
                <a:solidFill>
                  <a:srgbClr val="616161"/>
                </a:solidFill>
                <a:latin typeface="Montserrat SemiBold"/>
                <a:ea typeface="Montserrat SemiBold"/>
                <a:cs typeface="Montserrat SemiBold"/>
                <a:sym typeface="Montserrat SemiBold"/>
              </a:rPr>
              <a:t>It is always better to add a few visual representations (drawings/sketches/illustrations etc.) to your presentation, it adds to the power through which it reaches the audience.</a:t>
            </a:r>
            <a:endParaRPr sz="1400" b="0" i="0" u="none" strike="noStrike" cap="none" dirty="0">
              <a:solidFill>
                <a:srgbClr val="616161"/>
              </a:solidFill>
              <a:latin typeface="Montserrat SemiBold"/>
              <a:ea typeface="Montserrat SemiBold"/>
              <a:cs typeface="Montserrat SemiBold"/>
              <a:sym typeface="Montserrat SemiBold"/>
            </a:endParaRPr>
          </a:p>
        </p:txBody>
      </p:sp>
      <p:pic>
        <p:nvPicPr>
          <p:cNvPr id="3" name="Picture 2" descr="A graphic of a phone with icons&#10;&#10;AI-generated content may be incorrect.">
            <a:extLst>
              <a:ext uri="{FF2B5EF4-FFF2-40B4-BE49-F238E27FC236}">
                <a16:creationId xmlns:a16="http://schemas.microsoft.com/office/drawing/2014/main" id="{99A7B78F-887D-3CBF-A0D2-6571143D042F}"/>
              </a:ext>
            </a:extLst>
          </p:cNvPr>
          <p:cNvPicPr>
            <a:picLocks noChangeAspect="1"/>
          </p:cNvPicPr>
          <p:nvPr/>
        </p:nvPicPr>
        <p:blipFill>
          <a:blip r:embed="rId4"/>
          <a:stretch>
            <a:fillRect/>
          </a:stretch>
        </p:blipFill>
        <p:spPr>
          <a:xfrm>
            <a:off x="4430331" y="1750646"/>
            <a:ext cx="3222911" cy="3222911"/>
          </a:xfrm>
          <a:prstGeom prst="rect">
            <a:avLst/>
          </a:prstGeom>
        </p:spPr>
      </p:pic>
      <p:pic>
        <p:nvPicPr>
          <p:cNvPr id="5" name="Picture 4" descr="A diagram of a medical procedure&#10;&#10;AI-generated content may be incorrect.">
            <a:extLst>
              <a:ext uri="{FF2B5EF4-FFF2-40B4-BE49-F238E27FC236}">
                <a16:creationId xmlns:a16="http://schemas.microsoft.com/office/drawing/2014/main" id="{7EFC235D-3407-2121-5AA2-3C48A2719CC9}"/>
              </a:ext>
            </a:extLst>
          </p:cNvPr>
          <p:cNvPicPr>
            <a:picLocks noChangeAspect="1"/>
          </p:cNvPicPr>
          <p:nvPr/>
        </p:nvPicPr>
        <p:blipFill>
          <a:blip r:embed="rId5"/>
          <a:srcRect l="-181" t="37481" r="181" b="-56"/>
          <a:stretch/>
        </p:blipFill>
        <p:spPr>
          <a:xfrm>
            <a:off x="996623" y="1750647"/>
            <a:ext cx="3433709" cy="3222912"/>
          </a:xfrm>
          <a:prstGeom prst="rect">
            <a:avLst/>
          </a:prstGeom>
        </p:spPr>
      </p:pic>
      <p:pic>
        <p:nvPicPr>
          <p:cNvPr id="7" name="Picture 6">
            <a:extLst>
              <a:ext uri="{FF2B5EF4-FFF2-40B4-BE49-F238E27FC236}">
                <a16:creationId xmlns:a16="http://schemas.microsoft.com/office/drawing/2014/main" id="{0A55160D-A901-610E-0610-ACA8EAE59BCC}"/>
              </a:ext>
            </a:extLst>
          </p:cNvPr>
          <p:cNvPicPr>
            <a:picLocks noChangeAspect="1"/>
          </p:cNvPicPr>
          <p:nvPr/>
        </p:nvPicPr>
        <p:blipFill>
          <a:blip r:embed="rId6"/>
          <a:stretch>
            <a:fillRect/>
          </a:stretch>
        </p:blipFill>
        <p:spPr>
          <a:xfrm>
            <a:off x="1289499" y="2757487"/>
            <a:ext cx="429763" cy="889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8"/>
          <p:cNvPicPr preferRelativeResize="0"/>
          <p:nvPr/>
        </p:nvPicPr>
        <p:blipFill rotWithShape="1">
          <a:blip r:embed="rId3">
            <a:alphaModFix/>
          </a:blip>
          <a:srcRect/>
          <a:stretch/>
        </p:blipFill>
        <p:spPr>
          <a:xfrm>
            <a:off x="0" y="0"/>
            <a:ext cx="9144003" cy="5143490"/>
          </a:xfrm>
          <a:prstGeom prst="rect">
            <a:avLst/>
          </a:prstGeom>
          <a:noFill/>
          <a:ln>
            <a:noFill/>
          </a:ln>
        </p:spPr>
      </p:pic>
      <p:pic>
        <p:nvPicPr>
          <p:cNvPr id="7" name="Picture 6" descr="A black and white text&#10;&#10;AI-generated content may be incorrect.">
            <a:extLst>
              <a:ext uri="{FF2B5EF4-FFF2-40B4-BE49-F238E27FC236}">
                <a16:creationId xmlns:a16="http://schemas.microsoft.com/office/drawing/2014/main" id="{4F8BBEE9-55F8-77FC-D056-8317E73A77BC}"/>
              </a:ext>
            </a:extLst>
          </p:cNvPr>
          <p:cNvPicPr>
            <a:picLocks noChangeAspect="1"/>
          </p:cNvPicPr>
          <p:nvPr/>
        </p:nvPicPr>
        <p:blipFill>
          <a:blip r:embed="rId4"/>
          <a:stretch>
            <a:fillRect/>
          </a:stretch>
        </p:blipFill>
        <p:spPr>
          <a:xfrm>
            <a:off x="414731" y="1008159"/>
            <a:ext cx="8178084" cy="2922685"/>
          </a:xfrm>
          <a:prstGeom prst="rect">
            <a:avLst/>
          </a:prstGeom>
        </p:spPr>
      </p:pic>
      <p:sp>
        <p:nvSpPr>
          <p:cNvPr id="8" name="Google Shape;93;p8"/>
          <p:cNvSpPr txBox="1"/>
          <p:nvPr/>
        </p:nvSpPr>
        <p:spPr>
          <a:xfrm>
            <a:off x="371801" y="768743"/>
            <a:ext cx="8520600" cy="7374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What open-source AI tools and technologies will you use to design the solution? (Please list all.)</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11" name="TextBox 10">
            <a:extLst>
              <a:ext uri="{FF2B5EF4-FFF2-40B4-BE49-F238E27FC236}">
                <a16:creationId xmlns:a16="http://schemas.microsoft.com/office/drawing/2014/main" id="{B478C314-369E-1B62-C583-4D04478EEC96}"/>
              </a:ext>
            </a:extLst>
          </p:cNvPr>
          <p:cNvSpPr txBox="1"/>
          <p:nvPr/>
        </p:nvSpPr>
        <p:spPr>
          <a:xfrm>
            <a:off x="371801" y="3677569"/>
            <a:ext cx="8360535" cy="1169551"/>
          </a:xfrm>
          <a:prstGeom prst="rect">
            <a:avLst/>
          </a:prstGeom>
          <a:noFill/>
        </p:spPr>
        <p:txBody>
          <a:bodyPr wrap="square">
            <a:spAutoFit/>
          </a:bodyPr>
          <a:lstStyle/>
          <a:p>
            <a:r>
              <a:rPr lang="en-US" dirty="0">
                <a:solidFill>
                  <a:schemeClr val="accent1"/>
                </a:solidFill>
              </a:rPr>
              <a:t>We use a range of open-source technologies including </a:t>
            </a:r>
            <a:r>
              <a:rPr lang="en-US" b="1" dirty="0">
                <a:solidFill>
                  <a:schemeClr val="accent1"/>
                </a:solidFill>
              </a:rPr>
              <a:t>Asterisk</a:t>
            </a:r>
            <a:r>
              <a:rPr lang="en-US" dirty="0">
                <a:solidFill>
                  <a:schemeClr val="accent1"/>
                </a:solidFill>
              </a:rPr>
              <a:t>, </a:t>
            </a:r>
            <a:r>
              <a:rPr lang="en-US" b="1" dirty="0" err="1">
                <a:solidFill>
                  <a:schemeClr val="accent1"/>
                </a:solidFill>
              </a:rPr>
              <a:t>Vosk</a:t>
            </a:r>
            <a:r>
              <a:rPr lang="en-US" dirty="0">
                <a:solidFill>
                  <a:schemeClr val="accent1"/>
                </a:solidFill>
              </a:rPr>
              <a:t>, </a:t>
            </a:r>
            <a:r>
              <a:rPr lang="en-US" b="1" dirty="0">
                <a:solidFill>
                  <a:schemeClr val="accent1"/>
                </a:solidFill>
              </a:rPr>
              <a:t>Mozilla </a:t>
            </a:r>
            <a:r>
              <a:rPr lang="en-US" b="1" dirty="0" err="1">
                <a:solidFill>
                  <a:schemeClr val="accent1"/>
                </a:solidFill>
              </a:rPr>
              <a:t>DeepSpeech</a:t>
            </a:r>
            <a:r>
              <a:rPr lang="en-US" dirty="0">
                <a:solidFill>
                  <a:schemeClr val="accent1"/>
                </a:solidFill>
              </a:rPr>
              <a:t>, </a:t>
            </a:r>
            <a:r>
              <a:rPr lang="en-US" b="1" dirty="0">
                <a:solidFill>
                  <a:schemeClr val="accent1"/>
                </a:solidFill>
              </a:rPr>
              <a:t>Coqui TTS</a:t>
            </a:r>
            <a:r>
              <a:rPr lang="en-US" dirty="0">
                <a:solidFill>
                  <a:schemeClr val="accent1"/>
                </a:solidFill>
              </a:rPr>
              <a:t>, </a:t>
            </a:r>
            <a:r>
              <a:rPr lang="en-US" b="1" dirty="0" err="1">
                <a:solidFill>
                  <a:schemeClr val="accent1"/>
                </a:solidFill>
              </a:rPr>
              <a:t>TinyBERT</a:t>
            </a:r>
            <a:r>
              <a:rPr lang="en-US" dirty="0">
                <a:solidFill>
                  <a:schemeClr val="accent1"/>
                </a:solidFill>
              </a:rPr>
              <a:t>, </a:t>
            </a:r>
            <a:r>
              <a:rPr lang="en-US" b="1" dirty="0" err="1">
                <a:solidFill>
                  <a:schemeClr val="accent1"/>
                </a:solidFill>
              </a:rPr>
              <a:t>IndicNLP</a:t>
            </a:r>
            <a:r>
              <a:rPr lang="en-US" dirty="0">
                <a:solidFill>
                  <a:schemeClr val="accent1"/>
                </a:solidFill>
              </a:rPr>
              <a:t>, </a:t>
            </a:r>
            <a:r>
              <a:rPr lang="en-US" b="1" dirty="0" err="1">
                <a:solidFill>
                  <a:schemeClr val="accent1"/>
                </a:solidFill>
              </a:rPr>
              <a:t>spaCy</a:t>
            </a:r>
            <a:r>
              <a:rPr lang="en-US" dirty="0">
                <a:solidFill>
                  <a:schemeClr val="accent1"/>
                </a:solidFill>
              </a:rPr>
              <a:t>, </a:t>
            </a:r>
            <a:r>
              <a:rPr lang="en-US" b="1" dirty="0">
                <a:solidFill>
                  <a:schemeClr val="accent1"/>
                </a:solidFill>
              </a:rPr>
              <a:t>ONNX</a:t>
            </a:r>
            <a:r>
              <a:rPr lang="en-US" dirty="0">
                <a:solidFill>
                  <a:schemeClr val="accent1"/>
                </a:solidFill>
              </a:rPr>
              <a:t>, </a:t>
            </a:r>
            <a:r>
              <a:rPr lang="en-US" b="1" dirty="0">
                <a:solidFill>
                  <a:schemeClr val="accent1"/>
                </a:solidFill>
              </a:rPr>
              <a:t>TensorFlow Lite</a:t>
            </a:r>
            <a:r>
              <a:rPr lang="en-US" dirty="0">
                <a:solidFill>
                  <a:schemeClr val="accent1"/>
                </a:solidFill>
              </a:rPr>
              <a:t>, </a:t>
            </a:r>
            <a:r>
              <a:rPr lang="en-US" b="1" dirty="0" err="1">
                <a:solidFill>
                  <a:schemeClr val="accent1"/>
                </a:solidFill>
              </a:rPr>
              <a:t>PyTorch</a:t>
            </a:r>
            <a:r>
              <a:rPr lang="en-US" b="1" dirty="0">
                <a:solidFill>
                  <a:schemeClr val="accent1"/>
                </a:solidFill>
              </a:rPr>
              <a:t> Mobile</a:t>
            </a:r>
            <a:r>
              <a:rPr lang="en-US" dirty="0">
                <a:solidFill>
                  <a:schemeClr val="accent1"/>
                </a:solidFill>
              </a:rPr>
              <a:t>, </a:t>
            </a:r>
            <a:r>
              <a:rPr lang="en-US" b="1" dirty="0">
                <a:solidFill>
                  <a:schemeClr val="accent1"/>
                </a:solidFill>
              </a:rPr>
              <a:t>Android Studio</a:t>
            </a:r>
            <a:r>
              <a:rPr lang="en-US" dirty="0">
                <a:solidFill>
                  <a:schemeClr val="accent1"/>
                </a:solidFill>
              </a:rPr>
              <a:t>, </a:t>
            </a:r>
            <a:r>
              <a:rPr lang="en-US" b="1" dirty="0">
                <a:solidFill>
                  <a:schemeClr val="accent1"/>
                </a:solidFill>
              </a:rPr>
              <a:t>Kotlin</a:t>
            </a:r>
            <a:r>
              <a:rPr lang="en-US" dirty="0">
                <a:solidFill>
                  <a:schemeClr val="accent1"/>
                </a:solidFill>
              </a:rPr>
              <a:t>, </a:t>
            </a:r>
            <a:r>
              <a:rPr lang="en-US" b="1" dirty="0">
                <a:solidFill>
                  <a:schemeClr val="accent1"/>
                </a:solidFill>
              </a:rPr>
              <a:t>Java</a:t>
            </a:r>
            <a:r>
              <a:rPr lang="en-US" dirty="0">
                <a:solidFill>
                  <a:schemeClr val="accent1"/>
                </a:solidFill>
              </a:rPr>
              <a:t>, </a:t>
            </a:r>
            <a:r>
              <a:rPr lang="en-US" b="1" dirty="0" err="1">
                <a:solidFill>
                  <a:schemeClr val="accent1"/>
                </a:solidFill>
              </a:rPr>
              <a:t>FastAPI</a:t>
            </a:r>
            <a:r>
              <a:rPr lang="en-US" dirty="0">
                <a:solidFill>
                  <a:schemeClr val="accent1"/>
                </a:solidFill>
              </a:rPr>
              <a:t>, </a:t>
            </a:r>
            <a:r>
              <a:rPr lang="en-US" b="1" dirty="0">
                <a:solidFill>
                  <a:schemeClr val="accent1"/>
                </a:solidFill>
              </a:rPr>
              <a:t>Node.js</a:t>
            </a:r>
            <a:r>
              <a:rPr lang="en-US" dirty="0">
                <a:solidFill>
                  <a:schemeClr val="accent1"/>
                </a:solidFill>
              </a:rPr>
              <a:t>, </a:t>
            </a:r>
            <a:r>
              <a:rPr lang="en-US" b="1" dirty="0">
                <a:solidFill>
                  <a:schemeClr val="accent1"/>
                </a:solidFill>
              </a:rPr>
              <a:t>PostgreSQL</a:t>
            </a:r>
            <a:r>
              <a:rPr lang="en-US" dirty="0">
                <a:solidFill>
                  <a:schemeClr val="accent1"/>
                </a:solidFill>
              </a:rPr>
              <a:t>, </a:t>
            </a:r>
            <a:r>
              <a:rPr lang="en-US" b="1" dirty="0">
                <a:solidFill>
                  <a:schemeClr val="accent1"/>
                </a:solidFill>
              </a:rPr>
              <a:t>SQLite</a:t>
            </a:r>
            <a:r>
              <a:rPr lang="en-US" dirty="0">
                <a:solidFill>
                  <a:schemeClr val="accent1"/>
                </a:solidFill>
              </a:rPr>
              <a:t>, </a:t>
            </a:r>
            <a:r>
              <a:rPr lang="en-US" b="1" dirty="0">
                <a:solidFill>
                  <a:schemeClr val="accent1"/>
                </a:solidFill>
              </a:rPr>
              <a:t>Room DB</a:t>
            </a:r>
            <a:r>
              <a:rPr lang="en-US" dirty="0">
                <a:solidFill>
                  <a:schemeClr val="accent1"/>
                </a:solidFill>
              </a:rPr>
              <a:t>, </a:t>
            </a:r>
            <a:r>
              <a:rPr lang="en-US" b="1" dirty="0">
                <a:solidFill>
                  <a:schemeClr val="accent1"/>
                </a:solidFill>
              </a:rPr>
              <a:t>Retrofit</a:t>
            </a:r>
            <a:r>
              <a:rPr lang="en-US" dirty="0">
                <a:solidFill>
                  <a:schemeClr val="accent1"/>
                </a:solidFill>
              </a:rPr>
              <a:t>, </a:t>
            </a:r>
            <a:r>
              <a:rPr lang="en-US" b="1" dirty="0" err="1">
                <a:solidFill>
                  <a:schemeClr val="accent1"/>
                </a:solidFill>
              </a:rPr>
              <a:t>WorkManager</a:t>
            </a:r>
            <a:r>
              <a:rPr lang="en-US" dirty="0">
                <a:solidFill>
                  <a:schemeClr val="accent1"/>
                </a:solidFill>
              </a:rPr>
              <a:t>, </a:t>
            </a:r>
            <a:r>
              <a:rPr lang="en-US" b="1" dirty="0" err="1">
                <a:solidFill>
                  <a:schemeClr val="accent1"/>
                </a:solidFill>
              </a:rPr>
              <a:t>iNLTK</a:t>
            </a:r>
            <a:r>
              <a:rPr lang="en-US" dirty="0">
                <a:solidFill>
                  <a:schemeClr val="accent1"/>
                </a:solidFill>
              </a:rPr>
              <a:t>, </a:t>
            </a:r>
            <a:r>
              <a:rPr lang="en-US" b="1" dirty="0">
                <a:solidFill>
                  <a:schemeClr val="accent1"/>
                </a:solidFill>
              </a:rPr>
              <a:t>AI4Bharat models</a:t>
            </a:r>
            <a:r>
              <a:rPr lang="en-US" dirty="0">
                <a:solidFill>
                  <a:schemeClr val="accent1"/>
                </a:solidFill>
              </a:rPr>
              <a:t>, </a:t>
            </a:r>
            <a:r>
              <a:rPr lang="en-US" b="1" dirty="0">
                <a:solidFill>
                  <a:schemeClr val="accent1"/>
                </a:solidFill>
              </a:rPr>
              <a:t>JWT</a:t>
            </a:r>
            <a:r>
              <a:rPr lang="en-US" dirty="0">
                <a:solidFill>
                  <a:schemeClr val="accent1"/>
                </a:solidFill>
              </a:rPr>
              <a:t>, </a:t>
            </a:r>
            <a:r>
              <a:rPr lang="en-US" b="1" dirty="0">
                <a:solidFill>
                  <a:schemeClr val="accent1"/>
                </a:solidFill>
              </a:rPr>
              <a:t>OAuth 2.0</a:t>
            </a:r>
            <a:r>
              <a:rPr lang="en-US" dirty="0">
                <a:solidFill>
                  <a:schemeClr val="accent1"/>
                </a:solidFill>
              </a:rPr>
              <a:t>, and </a:t>
            </a:r>
            <a:r>
              <a:rPr lang="en-US" b="1" dirty="0">
                <a:solidFill>
                  <a:schemeClr val="accent1"/>
                </a:solidFill>
              </a:rPr>
              <a:t>local encryption</a:t>
            </a:r>
            <a:r>
              <a:rPr lang="en-US" dirty="0">
                <a:solidFill>
                  <a:schemeClr val="accent1"/>
                </a:solidFill>
              </a:rPr>
              <a:t> methods. These tools ensure our solution remains cost-effective, adaptable, and accessible for deployment and scaling across rural India.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9"/>
          <p:cNvPicPr preferRelativeResize="0"/>
          <p:nvPr/>
        </p:nvPicPr>
        <p:blipFill rotWithShape="1">
          <a:blip r:embed="rId3">
            <a:alphaModFix/>
          </a:blip>
          <a:srcRect/>
          <a:stretch/>
        </p:blipFill>
        <p:spPr>
          <a:xfrm>
            <a:off x="0" y="0"/>
            <a:ext cx="9144003" cy="5143490"/>
          </a:xfrm>
          <a:prstGeom prst="rect">
            <a:avLst/>
          </a:prstGeom>
          <a:noFill/>
          <a:ln>
            <a:noFill/>
          </a:ln>
        </p:spPr>
      </p:pic>
      <p:sp>
        <p:nvSpPr>
          <p:cNvPr id="99" name="Google Shape;99;p9"/>
          <p:cNvSpPr txBox="1"/>
          <p:nvPr/>
        </p:nvSpPr>
        <p:spPr>
          <a:xfrm>
            <a:off x="311700" y="696600"/>
            <a:ext cx="8520600" cy="7851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Why are these open-source technologies the most appropriate for your solution? (150 words max)</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 name="TextBox 2">
            <a:extLst>
              <a:ext uri="{FF2B5EF4-FFF2-40B4-BE49-F238E27FC236}">
                <a16:creationId xmlns:a16="http://schemas.microsoft.com/office/drawing/2014/main" id="{F003816A-75E6-DE49-4DA5-0CCE48A3B0BE}"/>
              </a:ext>
            </a:extLst>
          </p:cNvPr>
          <p:cNvSpPr txBox="1"/>
          <p:nvPr/>
        </p:nvSpPr>
        <p:spPr>
          <a:xfrm>
            <a:off x="356315" y="1575894"/>
            <a:ext cx="7976316" cy="2893100"/>
          </a:xfrm>
          <a:prstGeom prst="rect">
            <a:avLst/>
          </a:prstGeom>
          <a:noFill/>
        </p:spPr>
        <p:txBody>
          <a:bodyPr wrap="square">
            <a:spAutoFit/>
          </a:bodyPr>
          <a:lstStyle/>
          <a:p>
            <a:r>
              <a:rPr lang="en-US" dirty="0">
                <a:solidFill>
                  <a:schemeClr val="accent1"/>
                </a:solidFill>
              </a:rPr>
              <a:t>These open-source technologies are ideal for our solution because they offer </a:t>
            </a:r>
            <a:r>
              <a:rPr lang="en-US" b="1" dirty="0">
                <a:solidFill>
                  <a:schemeClr val="accent1"/>
                </a:solidFill>
              </a:rPr>
              <a:t>cost-effectiveness</a:t>
            </a:r>
            <a:r>
              <a:rPr lang="en-US" dirty="0">
                <a:solidFill>
                  <a:schemeClr val="accent1"/>
                </a:solidFill>
              </a:rPr>
              <a:t>, </a:t>
            </a:r>
            <a:r>
              <a:rPr lang="en-US" b="1" dirty="0">
                <a:solidFill>
                  <a:schemeClr val="accent1"/>
                </a:solidFill>
              </a:rPr>
              <a:t>customizability</a:t>
            </a:r>
            <a:r>
              <a:rPr lang="en-US" dirty="0">
                <a:solidFill>
                  <a:schemeClr val="accent1"/>
                </a:solidFill>
              </a:rPr>
              <a:t>, and </a:t>
            </a:r>
            <a:r>
              <a:rPr lang="en-US" b="1" dirty="0">
                <a:solidFill>
                  <a:schemeClr val="accent1"/>
                </a:solidFill>
              </a:rPr>
              <a:t>offline capabilities</a:t>
            </a:r>
            <a:r>
              <a:rPr lang="en-US" dirty="0">
                <a:solidFill>
                  <a:schemeClr val="accent1"/>
                </a:solidFill>
              </a:rPr>
              <a:t>, which are essential for deployment in </a:t>
            </a:r>
            <a:r>
              <a:rPr lang="en-US" b="1" dirty="0">
                <a:solidFill>
                  <a:schemeClr val="accent1"/>
                </a:solidFill>
              </a:rPr>
              <a:t>rural India</a:t>
            </a:r>
            <a:r>
              <a:rPr lang="en-US" dirty="0">
                <a:solidFill>
                  <a:schemeClr val="accent1"/>
                </a:solidFill>
              </a:rPr>
              <a:t>. Tools like </a:t>
            </a:r>
            <a:r>
              <a:rPr lang="en-US" b="1" dirty="0" err="1">
                <a:solidFill>
                  <a:schemeClr val="accent1"/>
                </a:solidFill>
              </a:rPr>
              <a:t>Vosk</a:t>
            </a:r>
            <a:r>
              <a:rPr lang="en-US" dirty="0">
                <a:solidFill>
                  <a:schemeClr val="accent1"/>
                </a:solidFill>
              </a:rPr>
              <a:t>, </a:t>
            </a:r>
            <a:r>
              <a:rPr lang="en-US" b="1" dirty="0">
                <a:solidFill>
                  <a:schemeClr val="accent1"/>
                </a:solidFill>
              </a:rPr>
              <a:t>Coqui TTS</a:t>
            </a:r>
            <a:r>
              <a:rPr lang="en-US" dirty="0">
                <a:solidFill>
                  <a:schemeClr val="accent1"/>
                </a:solidFill>
              </a:rPr>
              <a:t>, and </a:t>
            </a:r>
            <a:r>
              <a:rPr lang="en-US" b="1" dirty="0" err="1">
                <a:solidFill>
                  <a:schemeClr val="accent1"/>
                </a:solidFill>
              </a:rPr>
              <a:t>TinyBERT</a:t>
            </a:r>
            <a:r>
              <a:rPr lang="en-US" dirty="0">
                <a:solidFill>
                  <a:schemeClr val="accent1"/>
                </a:solidFill>
              </a:rPr>
              <a:t> are lightweight and support regional languages, enabling AI functionalities on low-end devices and basic feature phones. Frameworks such as </a:t>
            </a:r>
            <a:r>
              <a:rPr lang="en-US" b="1" dirty="0">
                <a:solidFill>
                  <a:schemeClr val="accent1"/>
                </a:solidFill>
              </a:rPr>
              <a:t>TensorFlow Lite</a:t>
            </a:r>
            <a:r>
              <a:rPr lang="en-US" dirty="0">
                <a:solidFill>
                  <a:schemeClr val="accent1"/>
                </a:solidFill>
              </a:rPr>
              <a:t> and </a:t>
            </a:r>
            <a:r>
              <a:rPr lang="en-US" b="1" dirty="0" err="1">
                <a:solidFill>
                  <a:schemeClr val="accent1"/>
                </a:solidFill>
              </a:rPr>
              <a:t>PyTorch</a:t>
            </a:r>
            <a:r>
              <a:rPr lang="en-US" b="1" dirty="0">
                <a:solidFill>
                  <a:schemeClr val="accent1"/>
                </a:solidFill>
              </a:rPr>
              <a:t> Mobile</a:t>
            </a:r>
            <a:r>
              <a:rPr lang="en-US" dirty="0">
                <a:solidFill>
                  <a:schemeClr val="accent1"/>
                </a:solidFill>
              </a:rPr>
              <a:t> allow efficient on-device AI processing, reducing dependency on internet connectivity. </a:t>
            </a:r>
          </a:p>
          <a:p>
            <a:endParaRPr lang="en-US" dirty="0">
              <a:solidFill>
                <a:schemeClr val="accent1"/>
              </a:solidFill>
            </a:endParaRPr>
          </a:p>
          <a:p>
            <a:r>
              <a:rPr lang="en-US" dirty="0">
                <a:solidFill>
                  <a:schemeClr val="accent1"/>
                </a:solidFill>
              </a:rPr>
              <a:t>Open-source platforms like </a:t>
            </a:r>
            <a:r>
              <a:rPr lang="en-US" b="1" dirty="0" err="1">
                <a:solidFill>
                  <a:schemeClr val="accent1"/>
                </a:solidFill>
              </a:rPr>
              <a:t>FastAPI</a:t>
            </a:r>
            <a:r>
              <a:rPr lang="en-US" dirty="0">
                <a:solidFill>
                  <a:schemeClr val="accent1"/>
                </a:solidFill>
              </a:rPr>
              <a:t>, </a:t>
            </a:r>
            <a:r>
              <a:rPr lang="en-US" b="1" dirty="0">
                <a:solidFill>
                  <a:schemeClr val="accent1"/>
                </a:solidFill>
              </a:rPr>
              <a:t>Node.js</a:t>
            </a:r>
            <a:r>
              <a:rPr lang="en-US" dirty="0">
                <a:solidFill>
                  <a:schemeClr val="accent1"/>
                </a:solidFill>
              </a:rPr>
              <a:t>, and </a:t>
            </a:r>
            <a:r>
              <a:rPr lang="en-US" b="1" dirty="0">
                <a:solidFill>
                  <a:schemeClr val="accent1"/>
                </a:solidFill>
              </a:rPr>
              <a:t>SQLite</a:t>
            </a:r>
            <a:r>
              <a:rPr lang="en-US" dirty="0">
                <a:solidFill>
                  <a:schemeClr val="accent1"/>
                </a:solidFill>
              </a:rPr>
              <a:t> ensure fast, scalable backend operations with minimal infrastructure. Using </a:t>
            </a:r>
            <a:r>
              <a:rPr lang="en-US" b="1" dirty="0">
                <a:solidFill>
                  <a:schemeClr val="accent1"/>
                </a:solidFill>
              </a:rPr>
              <a:t>Room DB</a:t>
            </a:r>
            <a:r>
              <a:rPr lang="en-US" dirty="0">
                <a:solidFill>
                  <a:schemeClr val="accent1"/>
                </a:solidFill>
              </a:rPr>
              <a:t>, </a:t>
            </a:r>
            <a:r>
              <a:rPr lang="en-US" b="1" dirty="0" err="1">
                <a:solidFill>
                  <a:schemeClr val="accent1"/>
                </a:solidFill>
              </a:rPr>
              <a:t>WorkManager</a:t>
            </a:r>
            <a:r>
              <a:rPr lang="en-US" dirty="0">
                <a:solidFill>
                  <a:schemeClr val="accent1"/>
                </a:solidFill>
              </a:rPr>
              <a:t>, and </a:t>
            </a:r>
            <a:r>
              <a:rPr lang="en-US" b="1" dirty="0">
                <a:solidFill>
                  <a:schemeClr val="accent1"/>
                </a:solidFill>
              </a:rPr>
              <a:t>Retrofit</a:t>
            </a:r>
            <a:r>
              <a:rPr lang="en-US" dirty="0">
                <a:solidFill>
                  <a:schemeClr val="accent1"/>
                </a:solidFill>
              </a:rPr>
              <a:t> allows reliable offline-first mobile experiences. Moreover, tools like </a:t>
            </a:r>
            <a:r>
              <a:rPr lang="en-US" b="1" dirty="0" err="1">
                <a:solidFill>
                  <a:schemeClr val="accent1"/>
                </a:solidFill>
              </a:rPr>
              <a:t>iNLTK</a:t>
            </a:r>
            <a:r>
              <a:rPr lang="en-US" dirty="0">
                <a:solidFill>
                  <a:schemeClr val="accent1"/>
                </a:solidFill>
              </a:rPr>
              <a:t> and </a:t>
            </a:r>
            <a:r>
              <a:rPr lang="en-US" b="1" dirty="0">
                <a:solidFill>
                  <a:schemeClr val="accent1"/>
                </a:solidFill>
              </a:rPr>
              <a:t>AI4Bharat</a:t>
            </a:r>
            <a:r>
              <a:rPr lang="en-US" dirty="0">
                <a:solidFill>
                  <a:schemeClr val="accent1"/>
                </a:solidFill>
              </a:rPr>
              <a:t> models provide localized language support, enhancing usability for native speakers. Open-source standards like </a:t>
            </a:r>
            <a:r>
              <a:rPr lang="en-US" b="1" dirty="0">
                <a:solidFill>
                  <a:schemeClr val="accent1"/>
                </a:solidFill>
              </a:rPr>
              <a:t>JWT</a:t>
            </a:r>
            <a:r>
              <a:rPr lang="en-US" dirty="0">
                <a:solidFill>
                  <a:schemeClr val="accent1"/>
                </a:solidFill>
              </a:rPr>
              <a:t> and </a:t>
            </a:r>
            <a:r>
              <a:rPr lang="en-US" b="1" dirty="0">
                <a:solidFill>
                  <a:schemeClr val="accent1"/>
                </a:solidFill>
              </a:rPr>
              <a:t>OAuth 2.0</a:t>
            </a:r>
            <a:r>
              <a:rPr lang="en-US" dirty="0">
                <a:solidFill>
                  <a:schemeClr val="accent1"/>
                </a:solidFill>
              </a:rPr>
              <a:t> maintain strong security and data privacy. Overall, this tech stack ensures our solution remains inclusive, flexible, and scalable in resource-constrained environments.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0"/>
          <p:cNvPicPr preferRelativeResize="0"/>
          <p:nvPr/>
        </p:nvPicPr>
        <p:blipFill rotWithShape="1">
          <a:blip r:embed="rId3">
            <a:alphaModFix/>
          </a:blip>
          <a:srcRect/>
          <a:stretch/>
        </p:blipFill>
        <p:spPr>
          <a:xfrm>
            <a:off x="21462" y="-32788"/>
            <a:ext cx="9144003" cy="5143490"/>
          </a:xfrm>
          <a:prstGeom prst="rect">
            <a:avLst/>
          </a:prstGeom>
          <a:noFill/>
          <a:ln>
            <a:noFill/>
          </a:ln>
        </p:spPr>
      </p:pic>
      <p:sp>
        <p:nvSpPr>
          <p:cNvPr id="105" name="Google Shape;105;p10"/>
          <p:cNvSpPr txBox="1"/>
          <p:nvPr/>
        </p:nvSpPr>
        <p:spPr>
          <a:xfrm>
            <a:off x="236113" y="651432"/>
            <a:ext cx="8520600" cy="603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500"/>
              <a:buFont typeface="Arial"/>
              <a:buNone/>
            </a:pPr>
            <a:r>
              <a:rPr lang="en-GB" sz="1500" b="0" i="0" u="none" strike="noStrike" cap="none" dirty="0">
                <a:solidFill>
                  <a:schemeClr val="dk1"/>
                </a:solidFill>
                <a:latin typeface="Montserrat SemiBold"/>
                <a:ea typeface="Montserrat SemiBold"/>
                <a:cs typeface="Montserrat SemiBold"/>
                <a:sym typeface="Montserrat SemiBold"/>
              </a:rPr>
              <a:t>Describe the Solutions Architecture (500 words)</a:t>
            </a:r>
            <a:endParaRPr sz="1500" b="0" i="0" u="none" strike="noStrike" cap="none" dirty="0">
              <a:solidFill>
                <a:srgbClr val="616161"/>
              </a:solidFill>
              <a:latin typeface="Montserrat SemiBold"/>
              <a:ea typeface="Montserrat SemiBold"/>
              <a:cs typeface="Montserrat SemiBold"/>
              <a:sym typeface="Montserrat SemiBold"/>
            </a:endParaRPr>
          </a:p>
        </p:txBody>
      </p:sp>
      <p:sp>
        <p:nvSpPr>
          <p:cNvPr id="34" name="TextBox 33">
            <a:extLst>
              <a:ext uri="{FF2B5EF4-FFF2-40B4-BE49-F238E27FC236}">
                <a16:creationId xmlns:a16="http://schemas.microsoft.com/office/drawing/2014/main" id="{0A29D88E-02AD-75EB-33DB-8DF265EE847A}"/>
              </a:ext>
            </a:extLst>
          </p:cNvPr>
          <p:cNvSpPr txBox="1"/>
          <p:nvPr/>
        </p:nvSpPr>
        <p:spPr>
          <a:xfrm>
            <a:off x="255321" y="1105078"/>
            <a:ext cx="8482184" cy="3323987"/>
          </a:xfrm>
          <a:prstGeom prst="rect">
            <a:avLst/>
          </a:prstGeom>
          <a:noFill/>
        </p:spPr>
        <p:txBody>
          <a:bodyPr wrap="square">
            <a:spAutoFit/>
          </a:bodyPr>
          <a:lstStyle/>
          <a:p>
            <a:pPr algn="just">
              <a:buNone/>
            </a:pPr>
            <a:r>
              <a:rPr lang="en-US" dirty="0">
                <a:solidFill>
                  <a:schemeClr val="accent1"/>
                </a:solidFill>
              </a:rPr>
              <a:t>The </a:t>
            </a:r>
            <a:r>
              <a:rPr lang="en-US" i="1" dirty="0">
                <a:solidFill>
                  <a:schemeClr val="accent1"/>
                </a:solidFill>
              </a:rPr>
              <a:t>Aarogya Saathi</a:t>
            </a:r>
            <a:r>
              <a:rPr lang="en-US" dirty="0">
                <a:solidFill>
                  <a:schemeClr val="accent1"/>
                </a:solidFill>
              </a:rPr>
              <a:t> architecture is built to function in low-connectivity rural areas using a hybrid model of feature phones (via IVRS) and lightweight Android apps. It combines open-source AI tools with scalable cloud infrastructure to offer offline-first healthcare support, speech interaction, and multilingual access.</a:t>
            </a:r>
          </a:p>
          <a:p>
            <a:pPr algn="just">
              <a:buNone/>
            </a:pPr>
            <a:endParaRPr lang="en-US" b="1" dirty="0">
              <a:solidFill>
                <a:schemeClr val="accent1"/>
              </a:solidFill>
            </a:endParaRPr>
          </a:p>
          <a:p>
            <a:pPr algn="just">
              <a:buNone/>
            </a:pPr>
            <a:r>
              <a:rPr lang="en-US" b="1" dirty="0">
                <a:solidFill>
                  <a:schemeClr val="tx1"/>
                </a:solidFill>
              </a:rPr>
              <a:t>Key Architectural Highlight:</a:t>
            </a:r>
          </a:p>
          <a:p>
            <a:pPr algn="just">
              <a:buNone/>
            </a:pPr>
            <a:endParaRPr lang="en-US" b="1" dirty="0">
              <a:solidFill>
                <a:schemeClr val="accent1"/>
              </a:solidFill>
            </a:endParaRPr>
          </a:p>
          <a:p>
            <a:pPr algn="just">
              <a:buFont typeface="Arial" panose="020B0604020202020204" pitchFamily="34" charset="0"/>
              <a:buChar char="•"/>
            </a:pPr>
            <a:r>
              <a:rPr lang="en-US" b="1" dirty="0">
                <a:solidFill>
                  <a:schemeClr val="accent1"/>
                </a:solidFill>
              </a:rPr>
              <a:t>On-device AI processing</a:t>
            </a:r>
            <a:r>
              <a:rPr lang="en-US" dirty="0">
                <a:solidFill>
                  <a:schemeClr val="accent1"/>
                </a:solidFill>
              </a:rPr>
              <a:t> with </a:t>
            </a:r>
            <a:r>
              <a:rPr lang="en-US" b="1" dirty="0">
                <a:solidFill>
                  <a:schemeClr val="accent1"/>
                </a:solidFill>
              </a:rPr>
              <a:t>TensorFlow Lite</a:t>
            </a:r>
            <a:r>
              <a:rPr lang="en-US" dirty="0">
                <a:solidFill>
                  <a:schemeClr val="accent1"/>
                </a:solidFill>
              </a:rPr>
              <a:t> and </a:t>
            </a:r>
            <a:r>
              <a:rPr lang="en-US" b="1" dirty="0" err="1">
                <a:solidFill>
                  <a:schemeClr val="accent1"/>
                </a:solidFill>
              </a:rPr>
              <a:t>PyTorch</a:t>
            </a:r>
            <a:r>
              <a:rPr lang="en-US" b="1" dirty="0">
                <a:solidFill>
                  <a:schemeClr val="accent1"/>
                </a:solidFill>
              </a:rPr>
              <a:t> Mobile</a:t>
            </a:r>
            <a:r>
              <a:rPr lang="en-US" dirty="0">
                <a:solidFill>
                  <a:schemeClr val="accent1"/>
                </a:solidFill>
              </a:rPr>
              <a:t> for offline risk prediction and symptom analysis.</a:t>
            </a:r>
          </a:p>
          <a:p>
            <a:pPr algn="just">
              <a:buFont typeface="Arial" panose="020B0604020202020204" pitchFamily="34" charset="0"/>
              <a:buChar char="•"/>
            </a:pPr>
            <a:r>
              <a:rPr lang="en-US" b="1" dirty="0">
                <a:solidFill>
                  <a:schemeClr val="accent1"/>
                </a:solidFill>
              </a:rPr>
              <a:t>Voice input/output pipeline</a:t>
            </a:r>
            <a:r>
              <a:rPr lang="en-US" dirty="0">
                <a:solidFill>
                  <a:schemeClr val="accent1"/>
                </a:solidFill>
              </a:rPr>
              <a:t> using </a:t>
            </a:r>
            <a:r>
              <a:rPr lang="en-US" b="1" dirty="0" err="1">
                <a:solidFill>
                  <a:schemeClr val="accent1"/>
                </a:solidFill>
              </a:rPr>
              <a:t>Vosk</a:t>
            </a:r>
            <a:r>
              <a:rPr lang="en-US" dirty="0">
                <a:solidFill>
                  <a:schemeClr val="accent1"/>
                </a:solidFill>
              </a:rPr>
              <a:t> (ASR) and </a:t>
            </a:r>
            <a:r>
              <a:rPr lang="en-US" b="1" dirty="0">
                <a:solidFill>
                  <a:schemeClr val="accent1"/>
                </a:solidFill>
              </a:rPr>
              <a:t>Coqui TTS</a:t>
            </a:r>
            <a:r>
              <a:rPr lang="en-US" dirty="0">
                <a:solidFill>
                  <a:schemeClr val="accent1"/>
                </a:solidFill>
              </a:rPr>
              <a:t>, enabling interaction in local languages without internet.</a:t>
            </a:r>
          </a:p>
          <a:p>
            <a:pPr algn="just">
              <a:buFont typeface="Arial" panose="020B0604020202020204" pitchFamily="34" charset="0"/>
              <a:buChar char="•"/>
            </a:pPr>
            <a:r>
              <a:rPr lang="en-US" b="1" dirty="0">
                <a:solidFill>
                  <a:schemeClr val="accent1"/>
                </a:solidFill>
              </a:rPr>
              <a:t>IVRS system</a:t>
            </a:r>
            <a:r>
              <a:rPr lang="en-US" dirty="0">
                <a:solidFill>
                  <a:schemeClr val="accent1"/>
                </a:solidFill>
              </a:rPr>
              <a:t> built on </a:t>
            </a:r>
            <a:r>
              <a:rPr lang="en-US" b="1" dirty="0">
                <a:solidFill>
                  <a:schemeClr val="accent1"/>
                </a:solidFill>
              </a:rPr>
              <a:t>Asterisk</a:t>
            </a:r>
            <a:r>
              <a:rPr lang="en-US" dirty="0">
                <a:solidFill>
                  <a:schemeClr val="accent1"/>
                </a:solidFill>
              </a:rPr>
              <a:t>, hosted on </a:t>
            </a:r>
            <a:r>
              <a:rPr lang="en-US" b="1" dirty="0">
                <a:solidFill>
                  <a:schemeClr val="accent1"/>
                </a:solidFill>
              </a:rPr>
              <a:t>AWS EC2</a:t>
            </a:r>
            <a:r>
              <a:rPr lang="en-US" dirty="0">
                <a:solidFill>
                  <a:schemeClr val="accent1"/>
                </a:solidFill>
              </a:rPr>
              <a:t>, supports voice navigation on feature phones.</a:t>
            </a:r>
          </a:p>
          <a:p>
            <a:pPr algn="just">
              <a:buFont typeface="Arial" panose="020B0604020202020204" pitchFamily="34" charset="0"/>
              <a:buChar char="•"/>
            </a:pPr>
            <a:r>
              <a:rPr lang="en-US" b="1" dirty="0">
                <a:solidFill>
                  <a:schemeClr val="accent1"/>
                </a:solidFill>
              </a:rPr>
              <a:t>Multilingual NLP</a:t>
            </a:r>
            <a:r>
              <a:rPr lang="en-US" dirty="0">
                <a:solidFill>
                  <a:schemeClr val="accent1"/>
                </a:solidFill>
              </a:rPr>
              <a:t> using </a:t>
            </a:r>
            <a:r>
              <a:rPr lang="en-US" b="1" dirty="0" err="1">
                <a:solidFill>
                  <a:schemeClr val="accent1"/>
                </a:solidFill>
              </a:rPr>
              <a:t>iNLTK</a:t>
            </a:r>
            <a:r>
              <a:rPr lang="en-US" dirty="0">
                <a:solidFill>
                  <a:schemeClr val="accent1"/>
                </a:solidFill>
              </a:rPr>
              <a:t>, </a:t>
            </a:r>
            <a:r>
              <a:rPr lang="en-US" b="1" dirty="0" err="1">
                <a:solidFill>
                  <a:schemeClr val="accent1"/>
                </a:solidFill>
              </a:rPr>
              <a:t>IndicBERT</a:t>
            </a:r>
            <a:r>
              <a:rPr lang="en-US" dirty="0">
                <a:solidFill>
                  <a:schemeClr val="accent1"/>
                </a:solidFill>
              </a:rPr>
              <a:t>, and </a:t>
            </a:r>
            <a:r>
              <a:rPr lang="en-US" b="1" dirty="0">
                <a:solidFill>
                  <a:schemeClr val="accent1"/>
                </a:solidFill>
              </a:rPr>
              <a:t>AI4Bharat</a:t>
            </a:r>
            <a:r>
              <a:rPr lang="en-US" dirty="0">
                <a:solidFill>
                  <a:schemeClr val="accent1"/>
                </a:solidFill>
              </a:rPr>
              <a:t> for understanding and responding to health queries in Indian languages.</a:t>
            </a:r>
          </a:p>
          <a:p>
            <a:pPr algn="just">
              <a:buFont typeface="Arial" panose="020B0604020202020204" pitchFamily="34" charset="0"/>
              <a:buChar char="•"/>
            </a:pPr>
            <a:r>
              <a:rPr lang="en-US" b="1" dirty="0">
                <a:solidFill>
                  <a:schemeClr val="accent1"/>
                </a:solidFill>
              </a:rPr>
              <a:t>Mobile app</a:t>
            </a:r>
            <a:r>
              <a:rPr lang="en-US" dirty="0">
                <a:solidFill>
                  <a:schemeClr val="accent1"/>
                </a:solidFill>
              </a:rPr>
              <a:t> developed in </a:t>
            </a:r>
            <a:r>
              <a:rPr lang="en-US" b="1" dirty="0">
                <a:solidFill>
                  <a:schemeClr val="accent1"/>
                </a:solidFill>
              </a:rPr>
              <a:t>Kotlin</a:t>
            </a:r>
            <a:r>
              <a:rPr lang="en-US" dirty="0">
                <a:solidFill>
                  <a:schemeClr val="accent1"/>
                </a:solidFill>
              </a:rPr>
              <a:t> with offline capability via </a:t>
            </a:r>
            <a:r>
              <a:rPr lang="en-US" b="1" dirty="0">
                <a:solidFill>
                  <a:schemeClr val="accent1"/>
                </a:solidFill>
              </a:rPr>
              <a:t>Room DB</a:t>
            </a:r>
            <a:r>
              <a:rPr lang="en-US" dirty="0">
                <a:solidFill>
                  <a:schemeClr val="accent1"/>
                </a:solidFill>
              </a:rPr>
              <a:t>, background sync using </a:t>
            </a:r>
            <a:r>
              <a:rPr lang="en-US" b="1" dirty="0" err="1">
                <a:solidFill>
                  <a:schemeClr val="accent1"/>
                </a:solidFill>
              </a:rPr>
              <a:t>WorkManager</a:t>
            </a:r>
            <a:r>
              <a:rPr lang="en-US" dirty="0">
                <a:solidFill>
                  <a:schemeClr val="accent1"/>
                </a:solidFill>
              </a:rPr>
              <a:t> and </a:t>
            </a:r>
            <a:r>
              <a:rPr lang="en-US" b="1" dirty="0">
                <a:solidFill>
                  <a:schemeClr val="accent1"/>
                </a:solidFill>
              </a:rPr>
              <a:t>Retrofit</a:t>
            </a:r>
            <a:r>
              <a:rPr lang="en-US" dirty="0">
                <a:solidFill>
                  <a:schemeClr val="accent1"/>
                </a:solidFill>
              </a:rPr>
              <a: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1810</Words>
  <Application>Microsoft Office PowerPoint</Application>
  <PresentationFormat>On-screen Show (16:9)</PresentationFormat>
  <Paragraphs>117</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Montserrat SemiBold</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Er.Pranjal Mishra</cp:lastModifiedBy>
  <cp:revision>3</cp:revision>
  <dcterms:modified xsi:type="dcterms:W3CDTF">2025-04-06T17:17:49Z</dcterms:modified>
</cp:coreProperties>
</file>